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62" r:id="rId3"/>
    <p:sldId id="279" r:id="rId4"/>
    <p:sldId id="257" r:id="rId5"/>
    <p:sldId id="270" r:id="rId6"/>
    <p:sldId id="287" r:id="rId7"/>
    <p:sldId id="288" r:id="rId8"/>
    <p:sldId id="261" r:id="rId9"/>
    <p:sldId id="271" r:id="rId10"/>
    <p:sldId id="280" r:id="rId11"/>
    <p:sldId id="281" r:id="rId12"/>
    <p:sldId id="282" r:id="rId13"/>
    <p:sldId id="283" r:id="rId14"/>
    <p:sldId id="285" r:id="rId15"/>
    <p:sldId id="289" r:id="rId16"/>
    <p:sldId id="286" r:id="rId17"/>
    <p:sldId id="272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6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1727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1" cy="481727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1" cy="481726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1" cy="481726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1727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1" cy="481727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5" tIns="48323" rIns="96645" bIns="483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6645" tIns="48323" rIns="96645" bIns="483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1" cy="481726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1" cy="481726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600200"/>
            <a:ext cx="7886700" cy="2240280"/>
          </a:xfrm>
        </p:spPr>
        <p:txBody>
          <a:bodyPr anchor="b">
            <a:normAutofit/>
          </a:bodyPr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854659"/>
            <a:ext cx="78867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1500" cap="all" spc="38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610" y="4591761"/>
            <a:ext cx="2344340" cy="158044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610" y="1714500"/>
            <a:ext cx="2344340" cy="2877260"/>
          </a:xfrm>
        </p:spPr>
        <p:txBody>
          <a:bodyPr anchor="b">
            <a:normAutofit/>
          </a:bodyPr>
          <a:lstStyle>
            <a:lvl1pPr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4"/>
            <a:ext cx="6076188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457200"/>
            <a:ext cx="1457325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2" y="457200"/>
            <a:ext cx="5286375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9144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5115656"/>
            <a:ext cx="8343900" cy="914400"/>
          </a:xfrm>
        </p:spPr>
        <p:txBody>
          <a:bodyPr anchor="b">
            <a:normAutofit/>
          </a:bodyPr>
          <a:lstStyle>
            <a:lvl1pPr algn="ctr">
              <a:defRPr sz="3300" spc="-38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6043123"/>
            <a:ext cx="83439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all" spc="38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3063240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514600"/>
            <a:ext cx="7886700" cy="2743200"/>
          </a:xfrm>
        </p:spPr>
        <p:txBody>
          <a:bodyPr anchor="b">
            <a:normAutofit/>
          </a:bodyPr>
          <a:lstStyle>
            <a:lvl1pPr algn="ctr">
              <a:defRPr sz="3300" spc="-38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257800"/>
            <a:ext cx="78867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all" spc="38" baseline="0">
                <a:solidFill>
                  <a:schemeClr val="bg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14500"/>
            <a:ext cx="3371850" cy="44622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14500"/>
            <a:ext cx="3371850" cy="44622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5286" y="1733162"/>
            <a:ext cx="3374136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 cap="all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5286" y="2481952"/>
            <a:ext cx="3374136" cy="369025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33162"/>
            <a:ext cx="3374136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 cap="all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81952"/>
            <a:ext cx="3374136" cy="369025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861" y="1714498"/>
            <a:ext cx="2630091" cy="2880360"/>
          </a:xfrm>
        </p:spPr>
        <p:txBody>
          <a:bodyPr anchor="b">
            <a:normAutofit/>
          </a:bodyPr>
          <a:lstStyle>
            <a:lvl1pPr>
              <a:defRPr sz="2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69" y="457200"/>
            <a:ext cx="5431583" cy="5715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3861" y="4590288"/>
            <a:ext cx="2635923" cy="158191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714500"/>
            <a:ext cx="6858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40931" y="6601556"/>
            <a:ext cx="1150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601556"/>
            <a:ext cx="48685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0878" y="6601556"/>
            <a:ext cx="5801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6873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1163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20" Type="http://schemas.openxmlformats.org/officeDocument/2006/relationships/image" Target="../media/image29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gif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gif"/><Relationship Id="rId9" Type="http://schemas.openxmlformats.org/officeDocument/2006/relationships/image" Target="../media/image18.jpg"/><Relationship Id="rId14" Type="http://schemas.openxmlformats.org/officeDocument/2006/relationships/image" Target="../media/image23.png"/><Relationship Id="rId22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43.jpg"/><Relationship Id="rId18" Type="http://schemas.openxmlformats.org/officeDocument/2006/relationships/image" Target="../media/image48.jpg"/><Relationship Id="rId3" Type="http://schemas.openxmlformats.org/officeDocument/2006/relationships/image" Target="../media/image33.jpg"/><Relationship Id="rId21" Type="http://schemas.openxmlformats.org/officeDocument/2006/relationships/image" Target="../media/image51.jpg"/><Relationship Id="rId7" Type="http://schemas.openxmlformats.org/officeDocument/2006/relationships/image" Target="../media/image37.jpg"/><Relationship Id="rId12" Type="http://schemas.openxmlformats.org/officeDocument/2006/relationships/image" Target="../media/image42.jpg"/><Relationship Id="rId17" Type="http://schemas.openxmlformats.org/officeDocument/2006/relationships/image" Target="../media/image47.jpg"/><Relationship Id="rId2" Type="http://schemas.openxmlformats.org/officeDocument/2006/relationships/image" Target="../media/image32.jpg"/><Relationship Id="rId16" Type="http://schemas.openxmlformats.org/officeDocument/2006/relationships/image" Target="../media/image46.jpg"/><Relationship Id="rId20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11" Type="http://schemas.openxmlformats.org/officeDocument/2006/relationships/image" Target="../media/image41.jpg"/><Relationship Id="rId5" Type="http://schemas.openxmlformats.org/officeDocument/2006/relationships/image" Target="../media/image35.jpg"/><Relationship Id="rId15" Type="http://schemas.openxmlformats.org/officeDocument/2006/relationships/image" Target="../media/image45.jpg"/><Relationship Id="rId10" Type="http://schemas.openxmlformats.org/officeDocument/2006/relationships/image" Target="../media/image40.jpg"/><Relationship Id="rId19" Type="http://schemas.openxmlformats.org/officeDocument/2006/relationships/image" Target="../media/image49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Relationship Id="rId1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5048421"/>
            <a:ext cx="8343900" cy="9144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Dataslices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Online &amp; Offline Digital Media Marketing Company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565276"/>
            <a:ext cx="9144000" cy="234811"/>
          </a:xfrm>
          <a:prstGeom prst="rect">
            <a:avLst/>
          </a:prstGeom>
          <a:solidFill>
            <a:srgbClr val="D84F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77" y="1055592"/>
            <a:ext cx="3926542" cy="294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Demo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49370" y="2527017"/>
            <a:ext cx="3653600" cy="1986424"/>
            <a:chOff x="3733800" y="2642505"/>
            <a:chExt cx="5185682" cy="2819400"/>
          </a:xfrm>
        </p:grpSpPr>
        <p:pic>
          <p:nvPicPr>
            <p:cNvPr id="6" name="Picture 2" descr="C:\Users\Ghassan\Documents\Work\Dataslices\In progress\whatsapp\exp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916941" y="1459364"/>
              <a:ext cx="2819400" cy="5185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Ghassan\Documents\Work\Dataslices\In progress\ADCB\Screenshot_2013-04-03-21-02-1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895600"/>
              <a:ext cx="4038600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512457" y="2339908"/>
            <a:ext cx="946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/>
              <a:t>Clicking on image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62467" y="1688133"/>
            <a:ext cx="1986424" cy="3653601"/>
            <a:chOff x="148318" y="1524000"/>
            <a:chExt cx="2819400" cy="5185682"/>
          </a:xfrm>
        </p:grpSpPr>
        <p:grpSp>
          <p:nvGrpSpPr>
            <p:cNvPr id="10" name="Group 9"/>
            <p:cNvGrpSpPr/>
            <p:nvPr/>
          </p:nvGrpSpPr>
          <p:grpSpPr>
            <a:xfrm>
              <a:off x="148318" y="1524000"/>
              <a:ext cx="2819400" cy="5185682"/>
              <a:chOff x="533400" y="1319894"/>
              <a:chExt cx="2819400" cy="5185682"/>
            </a:xfrm>
          </p:grpSpPr>
          <p:pic>
            <p:nvPicPr>
              <p:cNvPr id="12" name="Picture 2" descr="C:\Users\Ghassan\Documents\Work\Dataslices\In progress\whatsapp\exp1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319894"/>
                <a:ext cx="2819400" cy="51856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C:\Users\Ghassan\Documents\Work\Dataslices\In progress\ADCB\Screenshot_2013-04-03-21-02-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1828800"/>
                <a:ext cx="2362200" cy="403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209800"/>
              <a:ext cx="533400" cy="432704"/>
            </a:xfrm>
            <a:prstGeom prst="rect">
              <a:avLst/>
            </a:prstGeom>
          </p:spPr>
        </p:pic>
      </p:grpSp>
      <p:cxnSp>
        <p:nvCxnSpPr>
          <p:cNvPr id="14" name="Straight Arrow Connector 13"/>
          <p:cNvCxnSpPr/>
          <p:nvPr/>
        </p:nvCxnSpPr>
        <p:spPr>
          <a:xfrm>
            <a:off x="3350620" y="2831139"/>
            <a:ext cx="1339302" cy="483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606" y="0"/>
            <a:ext cx="316626" cy="5741894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72719" y="227049"/>
            <a:ext cx="388044" cy="2459503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0800000">
            <a:off x="8402450" y="1386358"/>
            <a:ext cx="388044" cy="24595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-607" y="6011238"/>
            <a:ext cx="9144607" cy="58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7043" y="1129554"/>
            <a:ext cx="45719" cy="398542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7686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Sample Report</a:t>
            </a: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3370" t="15684" r="32887" b="5723"/>
          <a:stretch/>
        </p:blipFill>
        <p:spPr>
          <a:xfrm>
            <a:off x="4291292" y="685799"/>
            <a:ext cx="3602735" cy="52846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606" y="0"/>
            <a:ext cx="316626" cy="5741894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2719" y="227049"/>
            <a:ext cx="388044" cy="2459503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8402450" y="1386358"/>
            <a:ext cx="388044" cy="24595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-607" y="6011238"/>
            <a:ext cx="9144607" cy="58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7043" y="1129554"/>
            <a:ext cx="45719" cy="398542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1713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Sample Report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201" t="15625" r="32975" b="5208"/>
          <a:stretch/>
        </p:blipFill>
        <p:spPr>
          <a:xfrm>
            <a:off x="4085016" y="857256"/>
            <a:ext cx="3283971" cy="50475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606" y="0"/>
            <a:ext cx="316626" cy="5741894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2719" y="227049"/>
            <a:ext cx="388044" cy="2459503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8402450" y="1386358"/>
            <a:ext cx="388044" cy="24595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-607" y="6011238"/>
            <a:ext cx="9144607" cy="58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7043" y="1129554"/>
            <a:ext cx="45719" cy="398542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31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94289" y="250408"/>
            <a:ext cx="6858000" cy="85725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Agency Partners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-606" y="0"/>
            <a:ext cx="316626" cy="5741894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72719" y="227049"/>
            <a:ext cx="388044" cy="2459503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0800000">
            <a:off x="8402450" y="1386358"/>
            <a:ext cx="388044" cy="24595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-607" y="6011238"/>
            <a:ext cx="9144607" cy="58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6361" y="632015"/>
            <a:ext cx="45719" cy="398542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83" y="5041060"/>
            <a:ext cx="1569462" cy="679016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562" y="4505561"/>
            <a:ext cx="1701898" cy="53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80" y="3515346"/>
            <a:ext cx="1177942" cy="120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21" y="4220701"/>
            <a:ext cx="1849849" cy="42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12" y="3844512"/>
            <a:ext cx="2051954" cy="59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5" y="4034818"/>
            <a:ext cx="1097719" cy="93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80" y="4767476"/>
            <a:ext cx="1474862" cy="71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60" y="2361446"/>
            <a:ext cx="1717405" cy="11441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67" y="2818950"/>
            <a:ext cx="1303044" cy="7201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97" y="4831349"/>
            <a:ext cx="1204598" cy="8073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55" y="2941333"/>
            <a:ext cx="943125" cy="553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84" y="4260128"/>
            <a:ext cx="1160882" cy="7734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83" y="2499432"/>
            <a:ext cx="1884602" cy="6199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65" y="2025706"/>
            <a:ext cx="1678140" cy="4176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422" y="2055551"/>
            <a:ext cx="1688225" cy="710152"/>
          </a:xfrm>
          <a:prstGeom prst="rect">
            <a:avLst/>
          </a:prstGeom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10" y="1599157"/>
            <a:ext cx="1644700" cy="27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3" y="5151334"/>
            <a:ext cx="2064701" cy="4129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50" y="1995642"/>
            <a:ext cx="1608218" cy="437015"/>
          </a:xfrm>
          <a:prstGeom prst="rect">
            <a:avLst/>
          </a:prstGeom>
        </p:spPr>
      </p:pic>
      <p:pic>
        <p:nvPicPr>
          <p:cNvPr id="32" name="Picture 2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152" y="3329665"/>
            <a:ext cx="2308194" cy="36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66" y="3550688"/>
            <a:ext cx="1531962" cy="6784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9" y="2997033"/>
            <a:ext cx="966496" cy="96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4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94289" y="250408"/>
            <a:ext cx="6858000" cy="85725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OUR CLIENTS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-606" y="0"/>
            <a:ext cx="316626" cy="5741894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72719" y="227049"/>
            <a:ext cx="388044" cy="2459503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0800000">
            <a:off x="8402450" y="1386358"/>
            <a:ext cx="388044" cy="24595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-607" y="6011238"/>
            <a:ext cx="9144607" cy="58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6361" y="632015"/>
            <a:ext cx="45719" cy="398542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5" y="2081696"/>
            <a:ext cx="1097730" cy="109773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43" y="1081226"/>
            <a:ext cx="1187453" cy="123385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29" y="2213219"/>
            <a:ext cx="1029683" cy="102968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66" y="4698977"/>
            <a:ext cx="1042917" cy="10429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92" y="2288647"/>
            <a:ext cx="1317924" cy="131792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097" y="1900654"/>
            <a:ext cx="1279725" cy="127972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896" y="2540517"/>
            <a:ext cx="1401712" cy="140171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71" y="2911369"/>
            <a:ext cx="1319459" cy="13194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11" y="3864194"/>
            <a:ext cx="1181225" cy="113629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50" y="4032762"/>
            <a:ext cx="1008771" cy="100877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94" y="4302240"/>
            <a:ext cx="991819" cy="99181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1" y="3613901"/>
            <a:ext cx="1381289" cy="138128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52" y="2813840"/>
            <a:ext cx="1140565" cy="114056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75" y="3149825"/>
            <a:ext cx="1198137" cy="119813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225" y="1471529"/>
            <a:ext cx="1126956" cy="112695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945" y="4155797"/>
            <a:ext cx="1023393" cy="102339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88" y="3683060"/>
            <a:ext cx="1204970" cy="120497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65" y="3032160"/>
            <a:ext cx="1089463" cy="108946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77" y="4586552"/>
            <a:ext cx="1146720" cy="114672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70" y="4600639"/>
            <a:ext cx="1142489" cy="114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4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Thanks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-606" y="0"/>
            <a:ext cx="316626" cy="5741894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2719" y="227049"/>
            <a:ext cx="388044" cy="2459503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8402450" y="1386358"/>
            <a:ext cx="388044" cy="24595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-607" y="6011238"/>
            <a:ext cx="9144607" cy="58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7043" y="1129554"/>
            <a:ext cx="45719" cy="398542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Google Shape;365;p35"/>
          <p:cNvSpPr txBox="1">
            <a:spLocks/>
          </p:cNvSpPr>
          <p:nvPr/>
        </p:nvSpPr>
        <p:spPr>
          <a:xfrm>
            <a:off x="1407300" y="2686552"/>
            <a:ext cx="6593700" cy="293680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0574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77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154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6873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163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308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itchFamily="34" charset="0"/>
              <a:buNone/>
            </a:pPr>
            <a:r>
              <a:rPr lang="en-US" sz="2600" b="1" dirty="0" smtClean="0"/>
              <a:t>Any questions?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600" dirty="0" smtClean="0"/>
              <a:t>You can find us at:</a:t>
            </a:r>
          </a:p>
          <a:p>
            <a:pPr marL="0" indent="0" algn="ctr">
              <a:buFont typeface="Arial" pitchFamily="34" charset="0"/>
              <a:buNone/>
            </a:pPr>
            <a:endParaRPr lang="en-US" sz="800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1600" b="1" dirty="0" smtClean="0"/>
              <a:t>E-Mail: </a:t>
            </a:r>
            <a:r>
              <a:rPr lang="en-US" sz="1600" dirty="0" smtClean="0"/>
              <a:t>info@dataslices.com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600" b="1" dirty="0" smtClean="0"/>
              <a:t>Tel: </a:t>
            </a:r>
            <a:r>
              <a:rPr lang="en-US" sz="1600" dirty="0" smtClean="0"/>
              <a:t>+971 4 450 4292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600" b="1" dirty="0" smtClean="0"/>
              <a:t>Address: </a:t>
            </a:r>
            <a:r>
              <a:rPr lang="en-US" sz="1600" dirty="0" smtClean="0"/>
              <a:t>G 05, Loft Office 1, Media City, Dubai, UAE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600" b="1" dirty="0" smtClean="0"/>
              <a:t>Web: </a:t>
            </a:r>
            <a:r>
              <a:rPr lang="en-US" sz="1600" dirty="0" smtClean="0"/>
              <a:t>www.dataslices.com</a:t>
            </a: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77" y="1816443"/>
            <a:ext cx="1160145" cy="87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617262" y="2626519"/>
            <a:ext cx="3065930" cy="85725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92D050"/>
                </a:solidFill>
              </a:rPr>
              <a:t>THANK YOU</a:t>
            </a:r>
          </a:p>
        </p:txBody>
      </p:sp>
      <p:sp>
        <p:nvSpPr>
          <p:cNvPr id="8" name="Rectangle 7"/>
          <p:cNvSpPr/>
          <p:nvPr/>
        </p:nvSpPr>
        <p:spPr>
          <a:xfrm>
            <a:off x="-606" y="0"/>
            <a:ext cx="316626" cy="5741894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72719" y="227049"/>
            <a:ext cx="388044" cy="2459503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0800000">
            <a:off x="8402450" y="1386358"/>
            <a:ext cx="388044" cy="24595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-607" y="6011238"/>
            <a:ext cx="9144607" cy="58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7675" y="2830606"/>
            <a:ext cx="45719" cy="510987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5541913"/>
            <a:ext cx="8343900" cy="6858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Whatsapp</a:t>
            </a:r>
            <a:r>
              <a:rPr lang="en-US" sz="3600" dirty="0" smtClean="0"/>
              <a:t> broadcasting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4565276"/>
            <a:ext cx="9144000" cy="234811"/>
          </a:xfrm>
          <a:prstGeom prst="rect">
            <a:avLst/>
          </a:prstGeom>
          <a:solidFill>
            <a:srgbClr val="D84F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578" y="606476"/>
            <a:ext cx="3679669" cy="345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0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WhatsApp Broadcast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WhatsApp for Targeted Market</a:t>
            </a:r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WhatsApp </a:t>
            </a:r>
            <a:r>
              <a:rPr lang="en-US" sz="1800" dirty="0">
                <a:solidFill>
                  <a:schemeClr val="tx2"/>
                </a:solidFill>
              </a:rPr>
              <a:t>Broadcast – Dataslices Platform</a:t>
            </a:r>
          </a:p>
          <a:p>
            <a:r>
              <a:rPr lang="en-US" sz="1800" dirty="0">
                <a:solidFill>
                  <a:schemeClr val="tx2"/>
                </a:solidFill>
              </a:rPr>
              <a:t>Features</a:t>
            </a:r>
          </a:p>
          <a:p>
            <a:r>
              <a:rPr lang="en-US" sz="1800" dirty="0">
                <a:solidFill>
                  <a:schemeClr val="tx2"/>
                </a:solidFill>
              </a:rPr>
              <a:t>Demo</a:t>
            </a:r>
          </a:p>
          <a:p>
            <a:r>
              <a:rPr lang="en-US" sz="1800" dirty="0">
                <a:solidFill>
                  <a:schemeClr val="tx2"/>
                </a:solidFill>
              </a:rPr>
              <a:t>Sample Report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606" y="0"/>
            <a:ext cx="316626" cy="5741894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27043" y="1129554"/>
            <a:ext cx="45719" cy="398542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8572719" y="227049"/>
            <a:ext cx="388044" cy="2459503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0800000">
            <a:off x="8402450" y="1386358"/>
            <a:ext cx="388044" cy="24595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-607" y="6011238"/>
            <a:ext cx="9144607" cy="58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Whatsapp</a:t>
            </a:r>
            <a:r>
              <a:rPr lang="en-US" sz="3200" dirty="0"/>
              <a:t> broadcast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8473" y="2318875"/>
            <a:ext cx="5873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WhatsApp Messenger is a cross-platform mobile messaging app which allows you to exchange messages without having to pay for SMS. WhatsApp Messenger is available for iPhone, BlackBerry, Android, Windows Phone and Nokia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606" y="0"/>
            <a:ext cx="316626" cy="5741894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72719" y="227049"/>
            <a:ext cx="388044" cy="2459503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0800000">
            <a:off x="8402450" y="1386358"/>
            <a:ext cx="388044" cy="24595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-607" y="6011238"/>
            <a:ext cx="9144607" cy="58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7043" y="1129554"/>
            <a:ext cx="45719" cy="398542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145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Whatsapp</a:t>
            </a:r>
            <a:r>
              <a:rPr lang="en-US" sz="3200" dirty="0"/>
              <a:t> </a:t>
            </a:r>
            <a:r>
              <a:rPr lang="en-US" sz="3200" dirty="0" smtClean="0"/>
              <a:t>FOR TARGETED MARKET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138473" y="2318875"/>
            <a:ext cx="5873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Dataslices </a:t>
            </a:r>
            <a:r>
              <a:rPr lang="en-US" dirty="0" smtClean="0">
                <a:solidFill>
                  <a:schemeClr val="tx2"/>
                </a:solidFill>
              </a:rPr>
              <a:t>WhatsApp </a:t>
            </a:r>
            <a:r>
              <a:rPr lang="en-US" dirty="0">
                <a:solidFill>
                  <a:schemeClr val="tx2"/>
                </a:solidFill>
              </a:rPr>
              <a:t>marketing is an easy, affordable, and effective online marketing tactics that lets you build relationships with your customers, members, and prospects through personalized, relevant </a:t>
            </a:r>
            <a:r>
              <a:rPr lang="en-US" dirty="0" smtClean="0">
                <a:solidFill>
                  <a:schemeClr val="tx2"/>
                </a:solidFill>
              </a:rPr>
              <a:t>WhatsApp </a:t>
            </a:r>
            <a:r>
              <a:rPr lang="en-US" dirty="0">
                <a:solidFill>
                  <a:schemeClr val="tx2"/>
                </a:solidFill>
              </a:rPr>
              <a:t>communications. By sending personalized, relevant </a:t>
            </a:r>
            <a:r>
              <a:rPr lang="en-US" dirty="0" smtClean="0">
                <a:solidFill>
                  <a:schemeClr val="tx2"/>
                </a:solidFill>
              </a:rPr>
              <a:t>WhatsApp’s </a:t>
            </a:r>
            <a:r>
              <a:rPr lang="en-US" dirty="0">
                <a:solidFill>
                  <a:schemeClr val="tx2"/>
                </a:solidFill>
              </a:rPr>
              <a:t>you’ll increase sales, and improve your return on investment. </a:t>
            </a:r>
            <a:r>
              <a:rPr lang="en-US" dirty="0" smtClean="0">
                <a:solidFill>
                  <a:schemeClr val="tx2"/>
                </a:solidFill>
              </a:rPr>
              <a:t>WhatsApp </a:t>
            </a:r>
            <a:r>
              <a:rPr lang="en-US" dirty="0">
                <a:solidFill>
                  <a:schemeClr val="tx2"/>
                </a:solidFill>
              </a:rPr>
              <a:t>marketing is the best way to attract interest in, build desire for, and generate sales of your products and services.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606" y="0"/>
            <a:ext cx="316626" cy="5741894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72719" y="227049"/>
            <a:ext cx="388044" cy="2459503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0800000">
            <a:off x="8402450" y="1386358"/>
            <a:ext cx="388044" cy="24595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-607" y="6011238"/>
            <a:ext cx="9144607" cy="58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7043" y="1129554"/>
            <a:ext cx="45719" cy="398542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051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Whatsapp</a:t>
            </a:r>
            <a:r>
              <a:rPr lang="en-US" sz="3200" dirty="0"/>
              <a:t> </a:t>
            </a:r>
            <a:r>
              <a:rPr lang="en-US" sz="3200" dirty="0" smtClean="0"/>
              <a:t>DATABASE FILTER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-606" y="0"/>
            <a:ext cx="316626" cy="5741894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72719" y="227049"/>
            <a:ext cx="388044" cy="2459503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0800000">
            <a:off x="8402450" y="1386358"/>
            <a:ext cx="388044" cy="24595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-607" y="6011238"/>
            <a:ext cx="9144607" cy="58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7043" y="1129554"/>
            <a:ext cx="45719" cy="398542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893237"/>
              </p:ext>
            </p:extLst>
          </p:nvPr>
        </p:nvGraphicFramePr>
        <p:xfrm>
          <a:off x="1882588" y="1869539"/>
          <a:ext cx="4491318" cy="305534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491318"/>
              </a:tblGrid>
              <a:tr h="436478">
                <a:tc>
                  <a:txBody>
                    <a:bodyPr/>
                    <a:lstStyle/>
                    <a:p>
                      <a:pPr algn="l"/>
                      <a:r>
                        <a:rPr lang="en-CA" b="1" dirty="0" smtClean="0"/>
                        <a:t>Filters:</a:t>
                      </a:r>
                      <a:endParaRPr lang="en-CA" b="1" dirty="0"/>
                    </a:p>
                  </a:txBody>
                  <a:tcPr/>
                </a:tc>
              </a:tr>
              <a:tr h="436478">
                <a:tc>
                  <a:txBody>
                    <a:bodyPr/>
                    <a:lstStyle/>
                    <a:p>
                      <a:pPr algn="l"/>
                      <a:r>
                        <a:rPr lang="en-CA" dirty="0" smtClean="0"/>
                        <a:t>Age</a:t>
                      </a:r>
                      <a:endParaRPr lang="en-CA" dirty="0"/>
                    </a:p>
                  </a:txBody>
                  <a:tcPr/>
                </a:tc>
              </a:tr>
              <a:tr h="436478">
                <a:tc>
                  <a:txBody>
                    <a:bodyPr/>
                    <a:lstStyle/>
                    <a:p>
                      <a:pPr algn="l"/>
                      <a:r>
                        <a:rPr lang="en-CA" dirty="0" smtClean="0"/>
                        <a:t>Gender</a:t>
                      </a:r>
                      <a:endParaRPr lang="en-CA" dirty="0"/>
                    </a:p>
                  </a:txBody>
                  <a:tcPr/>
                </a:tc>
              </a:tr>
              <a:tr h="436478">
                <a:tc>
                  <a:txBody>
                    <a:bodyPr/>
                    <a:lstStyle/>
                    <a:p>
                      <a:pPr algn="l"/>
                      <a:r>
                        <a:rPr lang="en-CA" dirty="0" smtClean="0"/>
                        <a:t>Nationality</a:t>
                      </a:r>
                      <a:endParaRPr lang="en-CA" dirty="0"/>
                    </a:p>
                  </a:txBody>
                  <a:tcPr/>
                </a:tc>
              </a:tr>
              <a:tr h="436478">
                <a:tc>
                  <a:txBody>
                    <a:bodyPr/>
                    <a:lstStyle/>
                    <a:p>
                      <a:pPr algn="l"/>
                      <a:r>
                        <a:rPr lang="en-CA" dirty="0" smtClean="0"/>
                        <a:t>Monthly income</a:t>
                      </a:r>
                      <a:endParaRPr lang="en-CA" dirty="0"/>
                    </a:p>
                  </a:txBody>
                  <a:tcPr/>
                </a:tc>
              </a:tr>
              <a:tr h="436478">
                <a:tc>
                  <a:txBody>
                    <a:bodyPr/>
                    <a:lstStyle/>
                    <a:p>
                      <a:pPr algn="l"/>
                      <a:r>
                        <a:rPr lang="en-CA" dirty="0" smtClean="0"/>
                        <a:t>Location</a:t>
                      </a:r>
                      <a:endParaRPr lang="en-CA" dirty="0"/>
                    </a:p>
                  </a:txBody>
                  <a:tcPr/>
                </a:tc>
              </a:tr>
              <a:tr h="436478">
                <a:tc>
                  <a:txBody>
                    <a:bodyPr/>
                    <a:lstStyle/>
                    <a:p>
                      <a:pPr algn="l"/>
                      <a:r>
                        <a:rPr lang="en-CA" dirty="0" smtClean="0"/>
                        <a:t>Psychographic/</a:t>
                      </a:r>
                      <a:r>
                        <a:rPr lang="en-CA" baseline="0" dirty="0" smtClean="0"/>
                        <a:t> Hobbies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4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89" y="607722"/>
            <a:ext cx="8304205" cy="857250"/>
          </a:xfrm>
        </p:spPr>
        <p:txBody>
          <a:bodyPr>
            <a:noAutofit/>
          </a:bodyPr>
          <a:lstStyle/>
          <a:p>
            <a:r>
              <a:rPr lang="en-US" sz="3000" dirty="0" err="1"/>
              <a:t>Whatsapp</a:t>
            </a:r>
            <a:r>
              <a:rPr lang="en-US" sz="3000" dirty="0"/>
              <a:t> broadcast </a:t>
            </a:r>
            <a:r>
              <a:rPr lang="en-US" sz="3000" dirty="0" smtClean="0"/>
              <a:t>– Dataslices</a:t>
            </a:r>
            <a:r>
              <a:rPr lang="en-US" sz="3000" dirty="0"/>
              <a:t> </a:t>
            </a:r>
            <a:r>
              <a:rPr lang="en-US" sz="3000" dirty="0" smtClean="0"/>
              <a:t>platform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5" y="1845644"/>
            <a:ext cx="7153835" cy="3734885"/>
          </a:xfrm>
        </p:spPr>
        <p:txBody>
          <a:bodyPr>
            <a:normAutofit/>
          </a:bodyPr>
          <a:lstStyle/>
          <a:p>
            <a:pPr marL="257175" indent="-257175"/>
            <a:r>
              <a:rPr lang="en-CA" sz="1800" dirty="0">
                <a:solidFill>
                  <a:schemeClr val="tx2"/>
                </a:solidFill>
              </a:rPr>
              <a:t>We can send your ad campaign on unlimited contacts in very short amount of time.</a:t>
            </a:r>
          </a:p>
          <a:p>
            <a:pPr marL="257175" indent="-257175"/>
            <a:r>
              <a:rPr lang="en-CA" sz="1800" dirty="0">
                <a:solidFill>
                  <a:schemeClr val="tx2"/>
                </a:solidFill>
              </a:rPr>
              <a:t>In your campaign you can send </a:t>
            </a:r>
          </a:p>
          <a:p>
            <a:pPr marL="600075" lvl="1" indent="-257175"/>
            <a:r>
              <a:rPr lang="en-CA" sz="1800" dirty="0">
                <a:solidFill>
                  <a:schemeClr val="tx2"/>
                </a:solidFill>
              </a:rPr>
              <a:t>Pictures.</a:t>
            </a:r>
          </a:p>
          <a:p>
            <a:pPr marL="600075" lvl="1" indent="-257175"/>
            <a:r>
              <a:rPr lang="en-CA" sz="1800" dirty="0">
                <a:solidFill>
                  <a:schemeClr val="tx2"/>
                </a:solidFill>
              </a:rPr>
              <a:t>Pamphlet/Brochures.</a:t>
            </a:r>
          </a:p>
          <a:p>
            <a:pPr marL="600075" lvl="1" indent="-257175"/>
            <a:r>
              <a:rPr lang="en-CA" sz="1800" dirty="0">
                <a:solidFill>
                  <a:schemeClr val="tx2"/>
                </a:solidFill>
              </a:rPr>
              <a:t>Audio and Videos to everyone.</a:t>
            </a:r>
          </a:p>
          <a:p>
            <a:pPr marL="257175" indent="-257175"/>
            <a:r>
              <a:rPr lang="en-CA" sz="1800" dirty="0" smtClean="0">
                <a:solidFill>
                  <a:schemeClr val="tx2"/>
                </a:solidFill>
              </a:rPr>
              <a:t>We </a:t>
            </a:r>
            <a:r>
              <a:rPr lang="en-CA" sz="1800" dirty="0">
                <a:solidFill>
                  <a:schemeClr val="tx2"/>
                </a:solidFill>
              </a:rPr>
              <a:t>can set profile picture as your brand/company logo.</a:t>
            </a:r>
          </a:p>
          <a:p>
            <a:pPr marL="257175" indent="-257175"/>
            <a:r>
              <a:rPr lang="en-CA" sz="1800" dirty="0">
                <a:solidFill>
                  <a:schemeClr val="tx2"/>
                </a:solidFill>
              </a:rPr>
              <a:t>To unsubscribe a link will be there, to block that promotion message in future, this helps in anti-spamming. 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606" y="0"/>
            <a:ext cx="316626" cy="5741894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72719" y="227049"/>
            <a:ext cx="388044" cy="2459503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0800000">
            <a:off x="8402450" y="1386358"/>
            <a:ext cx="388044" cy="24595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-607" y="6011238"/>
            <a:ext cx="9144607" cy="58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7799" y="1008531"/>
            <a:ext cx="45719" cy="398542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6046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Features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35988385"/>
              </p:ext>
            </p:extLst>
          </p:nvPr>
        </p:nvGraphicFramePr>
        <p:xfrm>
          <a:off x="1311373" y="2029777"/>
          <a:ext cx="6091708" cy="300681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5854"/>
                <a:gridCol w="3045854"/>
              </a:tblGrid>
              <a:tr h="4891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Whatsapp </a:t>
                      </a:r>
                      <a:r>
                        <a:rPr lang="en-CA" sz="1800" dirty="0">
                          <a:effectLst/>
                        </a:rPr>
                        <a:t>marketing Specifications: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89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Filter for Database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</a:rPr>
                        <a:t>Geographic, Age</a:t>
                      </a:r>
                      <a:r>
                        <a:rPr lang="en-CA" sz="1600" dirty="0">
                          <a:effectLst/>
                        </a:rPr>
                        <a:t>,  </a:t>
                      </a:r>
                      <a:r>
                        <a:rPr lang="en-CA" sz="1600" dirty="0" smtClean="0">
                          <a:effectLst/>
                        </a:rPr>
                        <a:t>Gender, </a:t>
                      </a:r>
                      <a:r>
                        <a:rPr lang="en-CA" sz="1600" dirty="0">
                          <a:effectLst/>
                        </a:rPr>
                        <a:t>Income, Ethnicity, Psychographic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Sender id image 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</a:rPr>
                        <a:t>350* 350 </a:t>
                      </a:r>
                      <a:r>
                        <a:rPr lang="en-CA" sz="1600" dirty="0">
                          <a:effectLst/>
                        </a:rPr>
                        <a:t>pixels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Message length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No limit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Message content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</a:rPr>
                        <a:t>Text, </a:t>
                      </a:r>
                      <a:r>
                        <a:rPr lang="en-CA" sz="1600" dirty="0">
                          <a:effectLst/>
                        </a:rPr>
                        <a:t>Image, Audio and Video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Message features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</a:rPr>
                        <a:t>Unsubscribe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D84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-606" y="0"/>
            <a:ext cx="316626" cy="5741894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2719" y="227049"/>
            <a:ext cx="388044" cy="2459503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8402450" y="1386358"/>
            <a:ext cx="388044" cy="24595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-607" y="6011238"/>
            <a:ext cx="9144607" cy="58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27043" y="1129554"/>
            <a:ext cx="45719" cy="398542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824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Demo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76121" y="1277430"/>
            <a:ext cx="5537575" cy="4202537"/>
            <a:chOff x="1322127" y="1336954"/>
            <a:chExt cx="6069273" cy="5185682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0" y="1336954"/>
              <a:ext cx="2819400" cy="5185682"/>
              <a:chOff x="533400" y="1319894"/>
              <a:chExt cx="2819400" cy="5185682"/>
            </a:xfrm>
          </p:grpSpPr>
          <p:pic>
            <p:nvPicPr>
              <p:cNvPr id="14" name="Picture 2" descr="C:\Users\Ghassan\Documents\Work\Dataslices\In progress\whatsapp\exp1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319894"/>
                <a:ext cx="2819400" cy="51856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C:\Users\Ghassan\Documents\Work\Dataslices\In progress\ADCB\Screenshot_2013-04-03-21-02-0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1828800"/>
                <a:ext cx="2362200" cy="403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7" name="Straight Arrow Connector 6"/>
            <p:cNvCxnSpPr/>
            <p:nvPr/>
          </p:nvCxnSpPr>
          <p:spPr>
            <a:xfrm>
              <a:off x="2617527" y="3048000"/>
              <a:ext cx="233547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617527" y="3855493"/>
              <a:ext cx="2209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676400"/>
              <a:ext cx="914400" cy="914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22127" y="2101333"/>
              <a:ext cx="1295400" cy="379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dirty="0"/>
                <a:t>Brand logo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667000" y="2286000"/>
              <a:ext cx="21603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322128" y="2819399"/>
              <a:ext cx="1285164" cy="379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dirty="0"/>
                <a:t>Brochure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34236" y="3680494"/>
              <a:ext cx="1083291" cy="379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dirty="0"/>
                <a:t>Text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-606" y="0"/>
            <a:ext cx="316626" cy="5741894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72719" y="227049"/>
            <a:ext cx="388044" cy="2459503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0800000">
            <a:off x="8402450" y="1386358"/>
            <a:ext cx="388044" cy="24595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-607" y="6011238"/>
            <a:ext cx="9144607" cy="58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84F2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7043" y="1129554"/>
            <a:ext cx="45719" cy="398542"/>
          </a:xfrm>
          <a:prstGeom prst="rect">
            <a:avLst/>
          </a:prstGeom>
          <a:solidFill>
            <a:srgbClr val="D84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1689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EB3BA0-388C-4E58-A08B-951C7A9EBD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324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Health Fitness 16x9</vt:lpstr>
      <vt:lpstr>Dataslices</vt:lpstr>
      <vt:lpstr>Whatsapp broadcasting</vt:lpstr>
      <vt:lpstr>Content</vt:lpstr>
      <vt:lpstr>Whatsapp broadcast</vt:lpstr>
      <vt:lpstr>Whatsapp FOR TARGETED MARKET</vt:lpstr>
      <vt:lpstr>Whatsapp DATABASE FILTER</vt:lpstr>
      <vt:lpstr>Whatsapp broadcast – Dataslices platform</vt:lpstr>
      <vt:lpstr>Features</vt:lpstr>
      <vt:lpstr>Demo</vt:lpstr>
      <vt:lpstr>Demo</vt:lpstr>
      <vt:lpstr>Sample Report</vt:lpstr>
      <vt:lpstr>Sample Report </vt:lpstr>
      <vt:lpstr>PowerPoint Presentation</vt:lpstr>
      <vt:lpstr>PowerPoint Presentation</vt:lpstr>
      <vt:lpstr>Thanks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2015-09-14T10:23:29Z</dcterms:created>
  <dcterms:modified xsi:type="dcterms:W3CDTF">2018-10-16T12:00:53Z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