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21"/>
  </p:notesMasterIdLst>
  <p:sldIdLst>
    <p:sldId id="256" r:id="rId2"/>
    <p:sldId id="257" r:id="rId3"/>
    <p:sldId id="294" r:id="rId4"/>
    <p:sldId id="259" r:id="rId5"/>
    <p:sldId id="261" r:id="rId6"/>
    <p:sldId id="263" r:id="rId7"/>
    <p:sldId id="295" r:id="rId8"/>
    <p:sldId id="268" r:id="rId9"/>
    <p:sldId id="267" r:id="rId10"/>
    <p:sldId id="287" r:id="rId11"/>
    <p:sldId id="296" r:id="rId12"/>
    <p:sldId id="274" r:id="rId13"/>
    <p:sldId id="289" r:id="rId14"/>
    <p:sldId id="291" r:id="rId15"/>
    <p:sldId id="292" r:id="rId16"/>
    <p:sldId id="293" r:id="rId17"/>
    <p:sldId id="280" r:id="rId18"/>
    <p:sldId id="290" r:id="rId19"/>
    <p:sldId id="27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9E0E8F-F112-40E3-AA12-59DE59ED7FD8}">
  <a:tblStyle styleId="{E49E0E8F-F112-40E3-AA12-59DE59ED7FD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1" autoAdjust="0"/>
    <p:restoredTop sz="94660"/>
  </p:normalViewPr>
  <p:slideViewPr>
    <p:cSldViewPr snapToGrid="0">
      <p:cViewPr varScale="1">
        <p:scale>
          <a:sx n="90" d="100"/>
          <a:sy n="90" d="100"/>
        </p:scale>
        <p:origin x="5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018658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56676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Google Shape;17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4875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f391192_08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Google Shape;20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70874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ed75ccf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Google Shape;29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8459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ed75ccf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Google Shape;298;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55876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Google Shape;25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35268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ed75ccf_01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Google Shape;34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41642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Google Shape;30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95675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5ed75ccf_01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Google Shape;36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64077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5ed75ccf_01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Google Shape;369;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7008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5ed75ccf_0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Google Shape;36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242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9752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3464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Google Shape;8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1956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1655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2473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Google Shape;13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960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f391192_08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Google Shape;20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3040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Google Shape;171;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4592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B600"/>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Google Shape;11;p2"/>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B600"/>
        </a:solidFill>
        <a:effectLst/>
      </p:bgPr>
    </p:bg>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14;p3"/>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Google Shape;23;p5"/>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lstStyle>
            <a:lvl1pPr marL="457200" lvl="0" indent="-342900">
              <a:spcBef>
                <a:spcPts val="600"/>
              </a:spcBef>
              <a:spcAft>
                <a:spcPts val="0"/>
              </a:spcAft>
              <a:buClr>
                <a:srgbClr val="FFB600"/>
              </a:buClr>
              <a:buSzPts val="1800"/>
              <a:buChar char="●"/>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8" name="Google Shape;28;p6"/>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1" name="Google Shape;31;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1" name="Google Shape;41;p8"/>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42" name="Google Shape;42;p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9"/>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5" name="Google Shape;45;p9"/>
          <p:cNvSpPr txBox="1">
            <a:spLocks noGrp="1"/>
          </p:cNvSpPr>
          <p:nvPr>
            <p:ph type="body" idx="1"/>
          </p:nvPr>
        </p:nvSpPr>
        <p:spPr>
          <a:xfrm>
            <a:off x="457200" y="42539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9" name="Google Shape;49;p10"/>
          <p:cNvSpPr/>
          <p:nvPr/>
        </p:nvSpPr>
        <p:spPr>
          <a:xfrm>
            <a:off x="390735" y="379877"/>
            <a:ext cx="8362529" cy="4383746"/>
          </a:xfrm>
          <a:custGeom>
            <a:avLst/>
            <a:gdLst/>
            <a:ahLst/>
            <a:cxnLst/>
            <a:rect l="0" t="0" r="0" b="0"/>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marL="1371600" lvl="2"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marL="1828800" lvl="3"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marL="2286000" lvl="4"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marL="2743200" lvl="5"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marL="3200400" lvl="6"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marL="3657600" lvl="7"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marL="4114800" lvl="8"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rgbClr val="FFB600"/>
                </a:solidFill>
                <a:latin typeface="Raleway ExtraBold"/>
                <a:ea typeface="Raleway ExtraBold"/>
                <a:cs typeface="Raleway ExtraBold"/>
                <a:sym typeface="Raleway ExtraBold"/>
              </a:defRPr>
            </a:lvl1pPr>
            <a:lvl2pPr lvl="1" algn="ctr">
              <a:buNone/>
              <a:defRPr sz="1300">
                <a:solidFill>
                  <a:srgbClr val="FFB600"/>
                </a:solidFill>
                <a:latin typeface="Raleway ExtraBold"/>
                <a:ea typeface="Raleway ExtraBold"/>
                <a:cs typeface="Raleway ExtraBold"/>
                <a:sym typeface="Raleway ExtraBold"/>
              </a:defRPr>
            </a:lvl2pPr>
            <a:lvl3pPr lvl="2" algn="ctr">
              <a:buNone/>
              <a:defRPr sz="1300">
                <a:solidFill>
                  <a:srgbClr val="FFB600"/>
                </a:solidFill>
                <a:latin typeface="Raleway ExtraBold"/>
                <a:ea typeface="Raleway ExtraBold"/>
                <a:cs typeface="Raleway ExtraBold"/>
                <a:sym typeface="Raleway ExtraBold"/>
              </a:defRPr>
            </a:lvl3pPr>
            <a:lvl4pPr lvl="3" algn="ctr">
              <a:buNone/>
              <a:defRPr sz="1300">
                <a:solidFill>
                  <a:srgbClr val="FFB600"/>
                </a:solidFill>
                <a:latin typeface="Raleway ExtraBold"/>
                <a:ea typeface="Raleway ExtraBold"/>
                <a:cs typeface="Raleway ExtraBold"/>
                <a:sym typeface="Raleway ExtraBold"/>
              </a:defRPr>
            </a:lvl4pPr>
            <a:lvl5pPr lvl="4" algn="ctr">
              <a:buNone/>
              <a:defRPr sz="1300">
                <a:solidFill>
                  <a:srgbClr val="FFB600"/>
                </a:solidFill>
                <a:latin typeface="Raleway ExtraBold"/>
                <a:ea typeface="Raleway ExtraBold"/>
                <a:cs typeface="Raleway ExtraBold"/>
                <a:sym typeface="Raleway ExtraBold"/>
              </a:defRPr>
            </a:lvl5pPr>
            <a:lvl6pPr lvl="5" algn="ctr">
              <a:buNone/>
              <a:defRPr sz="1300">
                <a:solidFill>
                  <a:srgbClr val="FFB600"/>
                </a:solidFill>
                <a:latin typeface="Raleway ExtraBold"/>
                <a:ea typeface="Raleway ExtraBold"/>
                <a:cs typeface="Raleway ExtraBold"/>
                <a:sym typeface="Raleway ExtraBold"/>
              </a:defRPr>
            </a:lvl6pPr>
            <a:lvl7pPr lvl="6" algn="ctr">
              <a:buNone/>
              <a:defRPr sz="1300">
                <a:solidFill>
                  <a:srgbClr val="FFB600"/>
                </a:solidFill>
                <a:latin typeface="Raleway ExtraBold"/>
                <a:ea typeface="Raleway ExtraBold"/>
                <a:cs typeface="Raleway ExtraBold"/>
                <a:sym typeface="Raleway ExtraBold"/>
              </a:defRPr>
            </a:lvl7pPr>
            <a:lvl8pPr lvl="7" algn="ctr">
              <a:buNone/>
              <a:defRPr sz="1300">
                <a:solidFill>
                  <a:srgbClr val="FFB600"/>
                </a:solidFill>
                <a:latin typeface="Raleway ExtraBold"/>
                <a:ea typeface="Raleway ExtraBold"/>
                <a:cs typeface="Raleway ExtraBold"/>
                <a:sym typeface="Raleway ExtraBold"/>
              </a:defRPr>
            </a:lvl8pPr>
            <a:lvl9pPr lvl="8" algn="ctr">
              <a:buNone/>
              <a:defRPr sz="1300">
                <a:solidFill>
                  <a:srgbClr val="FFB600"/>
                </a:solidFill>
                <a:latin typeface="Raleway ExtraBold"/>
                <a:ea typeface="Raleway ExtraBold"/>
                <a:cs typeface="Raleway ExtraBold"/>
                <a:sym typeface="Raleway ExtraBold"/>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jpg"/><Relationship Id="rId21" Type="http://schemas.openxmlformats.org/officeDocument/2006/relationships/image" Target="../media/image44.gif"/><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7.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29.gif"/><Relationship Id="rId11" Type="http://schemas.openxmlformats.org/officeDocument/2006/relationships/image" Target="../media/image34.png"/><Relationship Id="rId5" Type="http://schemas.openxmlformats.org/officeDocument/2006/relationships/image" Target="../media/image28.gif"/><Relationship Id="rId15" Type="http://schemas.openxmlformats.org/officeDocument/2006/relationships/image" Target="../media/image38.png"/><Relationship Id="rId23" Type="http://schemas.openxmlformats.org/officeDocument/2006/relationships/image" Target="../media/image46.jpg"/><Relationship Id="rId10" Type="http://schemas.openxmlformats.org/officeDocument/2006/relationships/image" Target="../media/image33.jpg"/><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g"/><Relationship Id="rId22"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2.jpg"/><Relationship Id="rId13" Type="http://schemas.openxmlformats.org/officeDocument/2006/relationships/image" Target="../media/image57.jpg"/><Relationship Id="rId18" Type="http://schemas.openxmlformats.org/officeDocument/2006/relationships/image" Target="../media/image62.jpg"/><Relationship Id="rId3" Type="http://schemas.openxmlformats.org/officeDocument/2006/relationships/image" Target="../media/image47.jpg"/><Relationship Id="rId21" Type="http://schemas.openxmlformats.org/officeDocument/2006/relationships/image" Target="../media/image65.jpg"/><Relationship Id="rId7" Type="http://schemas.openxmlformats.org/officeDocument/2006/relationships/image" Target="../media/image51.jpg"/><Relationship Id="rId12" Type="http://schemas.openxmlformats.org/officeDocument/2006/relationships/image" Target="../media/image56.jpg"/><Relationship Id="rId17" Type="http://schemas.openxmlformats.org/officeDocument/2006/relationships/image" Target="../media/image61.jpg"/><Relationship Id="rId2" Type="http://schemas.openxmlformats.org/officeDocument/2006/relationships/notesSlide" Target="../notesSlides/notesSlide18.xml"/><Relationship Id="rId16" Type="http://schemas.openxmlformats.org/officeDocument/2006/relationships/image" Target="../media/image60.jpg"/><Relationship Id="rId20" Type="http://schemas.openxmlformats.org/officeDocument/2006/relationships/image" Target="../media/image64.jpg"/><Relationship Id="rId1" Type="http://schemas.openxmlformats.org/officeDocument/2006/relationships/slideLayout" Target="../slideLayouts/slideLayout3.xml"/><Relationship Id="rId6" Type="http://schemas.openxmlformats.org/officeDocument/2006/relationships/image" Target="../media/image50.jpg"/><Relationship Id="rId11" Type="http://schemas.openxmlformats.org/officeDocument/2006/relationships/image" Target="../media/image55.jpg"/><Relationship Id="rId5" Type="http://schemas.openxmlformats.org/officeDocument/2006/relationships/image" Target="../media/image49.jpg"/><Relationship Id="rId15" Type="http://schemas.openxmlformats.org/officeDocument/2006/relationships/image" Target="../media/image59.jpg"/><Relationship Id="rId10" Type="http://schemas.openxmlformats.org/officeDocument/2006/relationships/image" Target="../media/image54.jpg"/><Relationship Id="rId19" Type="http://schemas.openxmlformats.org/officeDocument/2006/relationships/image" Target="../media/image63.jpg"/><Relationship Id="rId4" Type="http://schemas.openxmlformats.org/officeDocument/2006/relationships/image" Target="../media/image48.jpg"/><Relationship Id="rId9" Type="http://schemas.openxmlformats.org/officeDocument/2006/relationships/image" Target="../media/image53.jpg"/><Relationship Id="rId14" Type="http://schemas.openxmlformats.org/officeDocument/2006/relationships/image" Target="../media/image58.jpg"/><Relationship Id="rId22" Type="http://schemas.openxmlformats.org/officeDocument/2006/relationships/image" Target="../media/image66.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ataslices.com/clientlis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135" y="2602931"/>
            <a:ext cx="591578" cy="509145"/>
          </a:xfrm>
          <a:prstGeom prst="rect">
            <a:avLst/>
          </a:prstGeom>
        </p:spPr>
      </p:pic>
      <p:sp>
        <p:nvSpPr>
          <p:cNvPr id="57" name="Google Shape;57;p12"/>
          <p:cNvSpPr txBox="1">
            <a:spLocks noGrp="1"/>
          </p:cNvSpPr>
          <p:nvPr>
            <p:ph type="ctrTitle"/>
          </p:nvPr>
        </p:nvSpPr>
        <p:spPr>
          <a:xfrm>
            <a:off x="1694276" y="1001475"/>
            <a:ext cx="5838638" cy="950687"/>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solidFill>
                  <a:srgbClr val="434343"/>
                </a:solidFill>
              </a:rPr>
              <a:t>Email</a:t>
            </a:r>
            <a:r>
              <a:rPr lang="en" dirty="0"/>
              <a:t> Broadcast</a:t>
            </a:r>
            <a:endParaRPr sz="3000" dirty="0">
              <a:solidFill>
                <a:srgbClr val="434343"/>
              </a:solidFill>
            </a:endParaRPr>
          </a:p>
        </p:txBody>
      </p:sp>
      <p:grpSp>
        <p:nvGrpSpPr>
          <p:cNvPr id="58" name="Google Shape;58;p12"/>
          <p:cNvGrpSpPr/>
          <p:nvPr/>
        </p:nvGrpSpPr>
        <p:grpSpPr>
          <a:xfrm>
            <a:off x="7864658" y="371176"/>
            <a:ext cx="896264" cy="896314"/>
            <a:chOff x="570875" y="4322250"/>
            <a:chExt cx="443300" cy="443325"/>
          </a:xfrm>
        </p:grpSpPr>
        <p:sp>
          <p:nvSpPr>
            <p:cNvPr id="59" name="Google Shape;59;p1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60;p12"/>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Google Shape;61;p12"/>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Google Shape;62;p12"/>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cxnSp>
        <p:nvCxnSpPr>
          <p:cNvPr id="3" name="Straight Connector 2"/>
          <p:cNvCxnSpPr/>
          <p:nvPr/>
        </p:nvCxnSpPr>
        <p:spPr>
          <a:xfrm>
            <a:off x="1813162" y="1813088"/>
            <a:ext cx="19195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56047" y="1805832"/>
            <a:ext cx="3538981" cy="7256"/>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sp>
        <p:nvSpPr>
          <p:cNvPr id="38" name="Google Shape;95;p16"/>
          <p:cNvSpPr txBox="1">
            <a:spLocks/>
          </p:cNvSpPr>
          <p:nvPr/>
        </p:nvSpPr>
        <p:spPr>
          <a:xfrm>
            <a:off x="1798695" y="2465047"/>
            <a:ext cx="5629800" cy="214085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600" i="1" dirty="0">
                <a:solidFill>
                  <a:srgbClr val="434343"/>
                </a:solidFill>
                <a:latin typeface="Raleway Light"/>
                <a:ea typeface="Raleway Light"/>
                <a:cs typeface="Raleway Light"/>
                <a:sym typeface="Raleway Light"/>
              </a:rPr>
              <a:t>SIGNING UP is a powerful signal of intent to BUY.</a:t>
            </a:r>
          </a:p>
          <a:p>
            <a:pPr algn="ctr"/>
            <a:r>
              <a:rPr lang="en-US" sz="2600" i="1" dirty="0">
                <a:solidFill>
                  <a:srgbClr val="434343"/>
                </a:solidFill>
                <a:latin typeface="Raleway Light"/>
                <a:ea typeface="Raleway Light"/>
                <a:cs typeface="Raleway Light"/>
                <a:sym typeface="Raleway Light"/>
              </a:rPr>
              <a:t>Send them email until they do.</a:t>
            </a:r>
          </a:p>
          <a:p>
            <a:pPr algn="r"/>
            <a:r>
              <a:rPr lang="en-US" i="1" dirty="0">
                <a:solidFill>
                  <a:srgbClr val="434343"/>
                </a:solidFill>
                <a:latin typeface="Raleway Light"/>
                <a:ea typeface="Raleway Light"/>
                <a:cs typeface="Raleway Light"/>
                <a:sym typeface="Raleway Light"/>
              </a:rPr>
              <a:t>By: </a:t>
            </a:r>
            <a:r>
              <a:rPr lang="en-US" i="1" dirty="0" err="1">
                <a:solidFill>
                  <a:srgbClr val="434343"/>
                </a:solidFill>
                <a:latin typeface="Raleway Light"/>
                <a:ea typeface="Raleway Light"/>
                <a:cs typeface="Raleway Light"/>
                <a:sym typeface="Raleway Light"/>
              </a:rPr>
              <a:t>Jordie</a:t>
            </a:r>
            <a:r>
              <a:rPr lang="en-US" i="1" dirty="0">
                <a:solidFill>
                  <a:srgbClr val="434343"/>
                </a:solidFill>
                <a:latin typeface="Raleway Light"/>
                <a:ea typeface="Raleway Light"/>
                <a:cs typeface="Raleway Light"/>
                <a:sym typeface="Raleway Light"/>
              </a:rPr>
              <a:t> van Rijn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664483" y="1583880"/>
            <a:ext cx="2711700" cy="2586226"/>
          </a:xfrm>
          <a:prstGeom prst="rect">
            <a:avLst/>
          </a:prstGeom>
        </p:spPr>
        <p:txBody>
          <a:bodyPr spcFirstLastPara="1" wrap="square" lIns="91425" tIns="91425" rIns="91425" bIns="91425" anchor="t" anchorCtr="0">
            <a:noAutofit/>
          </a:bodyPr>
          <a:lstStyle/>
          <a:p>
            <a:pPr marL="63500"/>
            <a:r>
              <a:rPr lang="en-US" sz="3200" dirty="0"/>
              <a:t>Business to Business </a:t>
            </a:r>
            <a:r>
              <a:rPr lang="en-US" sz="3200" dirty="0">
                <a:solidFill>
                  <a:srgbClr val="FFB600"/>
                </a:solidFill>
              </a:rPr>
              <a:t>(B2B) </a:t>
            </a:r>
            <a:r>
              <a:rPr lang="en-US" sz="3200" dirty="0"/>
              <a:t>database filtration</a:t>
            </a:r>
          </a:p>
        </p:txBody>
      </p:sp>
      <p:sp>
        <p:nvSpPr>
          <p:cNvPr id="174" name="Google Shape;174;p2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grpSp>
        <p:nvGrpSpPr>
          <p:cNvPr id="175" name="Google Shape;175;p23"/>
          <p:cNvGrpSpPr/>
          <p:nvPr/>
        </p:nvGrpSpPr>
        <p:grpSpPr>
          <a:xfrm>
            <a:off x="4429304" y="936176"/>
            <a:ext cx="3404080" cy="3731422"/>
            <a:chOff x="2652417" y="804908"/>
            <a:chExt cx="3404080" cy="3731422"/>
          </a:xfrm>
        </p:grpSpPr>
        <p:sp>
          <p:nvSpPr>
            <p:cNvPr id="176" name="Google Shape;176;p23"/>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7" name="Google Shape;177;p23"/>
            <p:cNvSpPr/>
            <p:nvPr/>
          </p:nvSpPr>
          <p:spPr>
            <a:xfrm rot="15000614">
              <a:off x="2652417" y="1865682"/>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8" name="Google Shape;178;p23"/>
            <p:cNvSpPr/>
            <p:nvPr/>
          </p:nvSpPr>
          <p:spPr>
            <a:xfrm rot="-6598839">
              <a:off x="2887641" y="234698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9" name="Google Shape;179;p23"/>
            <p:cNvSpPr/>
            <p:nvPr/>
          </p:nvSpPr>
          <p:spPr>
            <a:xfrm rot="15001380">
              <a:off x="4374916" y="804908"/>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81" name="Google Shape;181;p23"/>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grpSp>
      <p:sp>
        <p:nvSpPr>
          <p:cNvPr id="183" name="Google Shape;183;p23"/>
          <p:cNvSpPr/>
          <p:nvPr/>
        </p:nvSpPr>
        <p:spPr>
          <a:xfrm>
            <a:off x="6224081" y="1947034"/>
            <a:ext cx="2440200" cy="2440200"/>
          </a:xfrm>
          <a:prstGeom prst="ellipse">
            <a:avLst/>
          </a:prstGeom>
          <a:solidFill>
            <a:srgbClr val="FFB6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6" name="Google Shape;186;p23"/>
          <p:cNvSpPr/>
          <p:nvPr/>
        </p:nvSpPr>
        <p:spPr>
          <a:xfrm>
            <a:off x="5313088" y="1505321"/>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9" name="Google Shape;189;p23"/>
          <p:cNvSpPr/>
          <p:nvPr/>
        </p:nvSpPr>
        <p:spPr>
          <a:xfrm>
            <a:off x="4971904" y="3069557"/>
            <a:ext cx="1498800" cy="1498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92" name="Google Shape;192;p23"/>
          <p:cNvSpPr/>
          <p:nvPr/>
        </p:nvSpPr>
        <p:spPr>
          <a:xfrm>
            <a:off x="7672155" y="1329445"/>
            <a:ext cx="1030262" cy="1030262"/>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grpSp>
        <p:nvGrpSpPr>
          <p:cNvPr id="194" name="Google Shape;194;p23"/>
          <p:cNvGrpSpPr/>
          <p:nvPr/>
        </p:nvGrpSpPr>
        <p:grpSpPr>
          <a:xfrm>
            <a:off x="8152038" y="369832"/>
            <a:ext cx="602425" cy="641836"/>
            <a:chOff x="5970800" y="1619250"/>
            <a:chExt cx="428650" cy="456725"/>
          </a:xfrm>
        </p:grpSpPr>
        <p:sp>
          <p:nvSpPr>
            <p:cNvPr id="195" name="Google Shape;195;p23"/>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Google Shape;196;p23"/>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Google Shape;197;p23"/>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Google Shape;198;p23"/>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Google Shape;199;p23"/>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9" name="Google Shape;101;p17"/>
          <p:cNvSpPr txBox="1">
            <a:spLocks/>
          </p:cNvSpPr>
          <p:nvPr/>
        </p:nvSpPr>
        <p:spPr>
          <a:xfrm>
            <a:off x="404038" y="334326"/>
            <a:ext cx="6481597"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r>
              <a:rPr lang="en-US" sz="4000" dirty="0"/>
              <a:t>Profiled </a:t>
            </a:r>
            <a:r>
              <a:rPr lang="en-US" sz="4000" dirty="0">
                <a:solidFill>
                  <a:srgbClr val="FFB600"/>
                </a:solidFill>
              </a:rPr>
              <a:t>Email</a:t>
            </a:r>
            <a:r>
              <a:rPr lang="en-US" sz="4000" dirty="0"/>
              <a:t> Marketing</a:t>
            </a:r>
          </a:p>
        </p:txBody>
      </p:sp>
      <p:sp>
        <p:nvSpPr>
          <p:cNvPr id="40" name="Google Shape;187;p23"/>
          <p:cNvSpPr txBox="1"/>
          <p:nvPr/>
        </p:nvSpPr>
        <p:spPr>
          <a:xfrm>
            <a:off x="5319329" y="3726750"/>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rgbClr val="FFFFFF"/>
                </a:solidFill>
                <a:latin typeface="Raleway Light"/>
                <a:ea typeface="Raleway Light"/>
                <a:cs typeface="Raleway Light"/>
                <a:sym typeface="Raleway Light"/>
              </a:rPr>
              <a:t>Big Businesses</a:t>
            </a:r>
            <a:endParaRPr sz="1000" b="1" u="sng" dirty="0">
              <a:solidFill>
                <a:srgbClr val="FFFFFF"/>
              </a:solidFill>
              <a:latin typeface="Raleway Light"/>
              <a:ea typeface="Raleway Light"/>
              <a:cs typeface="Raleway Light"/>
              <a:sym typeface="Raleway Light"/>
            </a:endParaRPr>
          </a:p>
        </p:txBody>
      </p:sp>
      <p:sp>
        <p:nvSpPr>
          <p:cNvPr id="43" name="Google Shape;187;p23"/>
          <p:cNvSpPr txBox="1"/>
          <p:nvPr/>
        </p:nvSpPr>
        <p:spPr>
          <a:xfrm>
            <a:off x="6846821" y="3229230"/>
            <a:ext cx="1298807"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rgbClr val="FFFFFF"/>
                </a:solidFill>
                <a:latin typeface="Raleway Light"/>
                <a:ea typeface="Raleway Light"/>
                <a:cs typeface="Raleway Light"/>
                <a:sym typeface="Raleway Light"/>
              </a:rPr>
              <a:t>PROFESSIONALS</a:t>
            </a:r>
            <a:endParaRPr sz="1000" b="1" u="sng" dirty="0">
              <a:solidFill>
                <a:srgbClr val="FFFFFF"/>
              </a:solidFill>
              <a:latin typeface="Raleway Light"/>
              <a:ea typeface="Raleway Light"/>
              <a:cs typeface="Raleway Light"/>
              <a:sym typeface="Raleway Light"/>
            </a:endParaRPr>
          </a:p>
        </p:txBody>
      </p:sp>
      <p:sp>
        <p:nvSpPr>
          <p:cNvPr id="45" name="Google Shape;187;p23"/>
          <p:cNvSpPr txBox="1"/>
          <p:nvPr/>
        </p:nvSpPr>
        <p:spPr>
          <a:xfrm>
            <a:off x="5565813" y="2074945"/>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rgbClr val="FFFFFF"/>
                </a:solidFill>
                <a:latin typeface="Raleway Light"/>
                <a:ea typeface="Raleway Light"/>
                <a:cs typeface="Raleway Light"/>
                <a:sym typeface="Raleway Light"/>
              </a:rPr>
              <a:t>SMALL BUSINESS OWNERS</a:t>
            </a:r>
            <a:endParaRPr sz="1000" b="1" u="sng" dirty="0">
              <a:solidFill>
                <a:srgbClr val="FFFFFF"/>
              </a:solidFill>
              <a:latin typeface="Raleway Light"/>
              <a:ea typeface="Raleway Light"/>
              <a:cs typeface="Raleway Light"/>
              <a:sym typeface="Raleway Light"/>
            </a:endParaRPr>
          </a:p>
        </p:txBody>
      </p:sp>
      <p:sp>
        <p:nvSpPr>
          <p:cNvPr id="46" name="Google Shape;187;p23"/>
          <p:cNvSpPr txBox="1"/>
          <p:nvPr/>
        </p:nvSpPr>
        <p:spPr>
          <a:xfrm>
            <a:off x="7711536" y="1632313"/>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rgbClr val="FFFFFF"/>
                </a:solidFill>
                <a:latin typeface="Raleway Light"/>
                <a:ea typeface="Raleway Light"/>
                <a:cs typeface="Raleway Light"/>
                <a:sym typeface="Raleway Light"/>
              </a:rPr>
              <a:t>EDUCATION</a:t>
            </a:r>
            <a:endParaRPr sz="1000" b="1" u="sng" dirty="0">
              <a:solidFill>
                <a:srgbClr val="FFFFFF"/>
              </a:solidFill>
              <a:latin typeface="Raleway Light"/>
              <a:ea typeface="Raleway Light"/>
              <a:cs typeface="Raleway Light"/>
              <a:sym typeface="Raleway Light"/>
            </a:endParaRPr>
          </a:p>
        </p:txBody>
      </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337" y="1635070"/>
            <a:ext cx="632500" cy="632500"/>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724" y="1310551"/>
            <a:ext cx="729624" cy="729624"/>
          </a:xfrm>
          <a:prstGeom prst="rect">
            <a:avLst/>
          </a:prstGeom>
        </p:spPr>
      </p:pic>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2763" y="3168882"/>
            <a:ext cx="816263" cy="816263"/>
          </a:xfrm>
          <a:prstGeom prst="rect">
            <a:avLst/>
          </a:prstGeom>
        </p:spPr>
      </p:pic>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1966" y="2569296"/>
            <a:ext cx="1052798" cy="957621"/>
          </a:xfrm>
          <a:prstGeom prst="rect">
            <a:avLst/>
          </a:prstGeom>
        </p:spPr>
      </p:pic>
    </p:spTree>
    <p:extLst>
      <p:ext uri="{BB962C8B-B14F-4D97-AF65-F5344CB8AC3E}">
        <p14:creationId xmlns:p14="http://schemas.microsoft.com/office/powerpoint/2010/main" val="313523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6" name="Google Shape;206;p2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sp>
        <p:nvSpPr>
          <p:cNvPr id="10" name="Google Shape;101;p17"/>
          <p:cNvSpPr txBox="1">
            <a:spLocks noGrp="1"/>
          </p:cNvSpPr>
          <p:nvPr>
            <p:ph type="title"/>
          </p:nvPr>
        </p:nvSpPr>
        <p:spPr>
          <a:xfrm>
            <a:off x="813143" y="498454"/>
            <a:ext cx="68661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400" dirty="0">
                <a:solidFill>
                  <a:srgbClr val="FFB600"/>
                </a:solidFill>
              </a:rPr>
              <a:t>Report</a:t>
            </a:r>
            <a:r>
              <a:rPr lang="en" sz="4400" dirty="0"/>
              <a:t> Deliverables</a:t>
            </a:r>
            <a:endParaRPr sz="4400" dirty="0"/>
          </a:p>
        </p:txBody>
      </p:sp>
      <p:sp>
        <p:nvSpPr>
          <p:cNvPr id="11" name="Google Shape;102;p17"/>
          <p:cNvSpPr txBox="1">
            <a:spLocks/>
          </p:cNvSpPr>
          <p:nvPr/>
        </p:nvSpPr>
        <p:spPr>
          <a:xfrm>
            <a:off x="1676741" y="2452914"/>
            <a:ext cx="1973600" cy="457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FFC000"/>
              </a:buClr>
              <a:buFont typeface="Courier New" panose="02070309020205020404" pitchFamily="49" charset="0"/>
              <a:buChar char="o"/>
            </a:pPr>
            <a:r>
              <a:rPr lang="en-CA" sz="1800" b="1" dirty="0">
                <a:solidFill>
                  <a:schemeClr val="tx1"/>
                </a:solidFill>
                <a:latin typeface="Raleway Light"/>
                <a:ea typeface="Raleway Light"/>
                <a:cs typeface="Raleway Light"/>
                <a:sym typeface="Raleway Light"/>
              </a:rPr>
              <a:t>Sent Quantity</a:t>
            </a:r>
            <a:endParaRPr lang="en-CA" sz="800" dirty="0">
              <a:solidFill>
                <a:schemeClr val="tx1"/>
              </a:solidFill>
              <a:latin typeface="Raleway Light"/>
              <a:ea typeface="Raleway Light"/>
              <a:cs typeface="Raleway Light"/>
              <a:sym typeface="Raleway Light"/>
            </a:endParaRPr>
          </a:p>
        </p:txBody>
      </p:sp>
      <p:sp>
        <p:nvSpPr>
          <p:cNvPr id="9" name="Google Shape;102;p17"/>
          <p:cNvSpPr txBox="1">
            <a:spLocks/>
          </p:cNvSpPr>
          <p:nvPr/>
        </p:nvSpPr>
        <p:spPr>
          <a:xfrm>
            <a:off x="6564584" y="3933366"/>
            <a:ext cx="1588972" cy="4934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FFC000"/>
              </a:buClr>
              <a:buFont typeface="Courier New" panose="02070309020205020404" pitchFamily="49" charset="0"/>
              <a:buChar char="o"/>
            </a:pPr>
            <a:r>
              <a:rPr lang="en-CA" sz="1800" b="1" dirty="0">
                <a:solidFill>
                  <a:schemeClr val="tx1"/>
                </a:solidFill>
                <a:latin typeface="Raleway Light"/>
                <a:ea typeface="Raleway Light"/>
                <a:cs typeface="Raleway Light"/>
                <a:sym typeface="Raleway Light"/>
              </a:rPr>
              <a:t>Click Rate</a:t>
            </a:r>
            <a:r>
              <a:rPr lang="en-CA" sz="1600" dirty="0">
                <a:solidFill>
                  <a:schemeClr val="tx1"/>
                </a:solidFill>
                <a:latin typeface="Raleway Light"/>
                <a:ea typeface="Raleway Light"/>
                <a:cs typeface="Raleway Light"/>
                <a:sym typeface="Raleway Light"/>
              </a:rPr>
              <a:t> </a:t>
            </a:r>
          </a:p>
        </p:txBody>
      </p:sp>
      <p:sp>
        <p:nvSpPr>
          <p:cNvPr id="12" name="Google Shape;102;p17"/>
          <p:cNvSpPr txBox="1">
            <a:spLocks/>
          </p:cNvSpPr>
          <p:nvPr/>
        </p:nvSpPr>
        <p:spPr>
          <a:xfrm>
            <a:off x="3857670" y="3933367"/>
            <a:ext cx="1618000" cy="4934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FFC000"/>
              </a:buClr>
              <a:buFont typeface="Courier New" panose="02070309020205020404" pitchFamily="49" charset="0"/>
              <a:buChar char="o"/>
            </a:pPr>
            <a:r>
              <a:rPr lang="en-CA" sz="1800" b="1" dirty="0">
                <a:solidFill>
                  <a:schemeClr val="tx1"/>
                </a:solidFill>
                <a:latin typeface="Raleway Light"/>
                <a:ea typeface="Raleway Light"/>
                <a:cs typeface="Raleway Light"/>
                <a:sym typeface="Raleway Light"/>
              </a:rPr>
              <a:t>Open Rate</a:t>
            </a:r>
          </a:p>
        </p:txBody>
      </p:sp>
      <p:sp>
        <p:nvSpPr>
          <p:cNvPr id="13" name="Google Shape;102;p17"/>
          <p:cNvSpPr txBox="1">
            <a:spLocks/>
          </p:cNvSpPr>
          <p:nvPr/>
        </p:nvSpPr>
        <p:spPr>
          <a:xfrm>
            <a:off x="5439722" y="2431143"/>
            <a:ext cx="2140514" cy="50074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FFC000"/>
              </a:buClr>
              <a:buFont typeface="Courier New" panose="02070309020205020404" pitchFamily="49" charset="0"/>
              <a:buChar char="o"/>
            </a:pPr>
            <a:r>
              <a:rPr lang="en-CA" sz="1800" b="1" dirty="0">
                <a:solidFill>
                  <a:schemeClr val="tx1"/>
                </a:solidFill>
                <a:latin typeface="Raleway Light"/>
                <a:ea typeface="Raleway Light"/>
                <a:cs typeface="Raleway Light"/>
                <a:sym typeface="Raleway Light"/>
              </a:rPr>
              <a:t>Failed Quantity</a:t>
            </a:r>
            <a:endParaRPr lang="en-CA" sz="800" dirty="0">
              <a:solidFill>
                <a:schemeClr val="tx1"/>
              </a:solidFill>
              <a:latin typeface="Raleway Light"/>
              <a:ea typeface="Raleway Light"/>
              <a:cs typeface="Raleway Light"/>
              <a:sym typeface="Raleway Light"/>
            </a:endParaRPr>
          </a:p>
        </p:txBody>
      </p:sp>
      <p:sp>
        <p:nvSpPr>
          <p:cNvPr id="14" name="Google Shape;102;p17"/>
          <p:cNvSpPr txBox="1">
            <a:spLocks/>
          </p:cNvSpPr>
          <p:nvPr/>
        </p:nvSpPr>
        <p:spPr>
          <a:xfrm>
            <a:off x="512125" y="3933367"/>
            <a:ext cx="2546914" cy="4644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FFC000"/>
              </a:buClr>
              <a:buFont typeface="Courier New" panose="02070309020205020404" pitchFamily="49" charset="0"/>
              <a:buChar char="o"/>
            </a:pPr>
            <a:r>
              <a:rPr lang="en-CA" sz="1800" b="1" dirty="0">
                <a:solidFill>
                  <a:schemeClr val="tx1"/>
                </a:solidFill>
                <a:latin typeface="Raleway Light"/>
                <a:ea typeface="Raleway Light"/>
                <a:cs typeface="Raleway Light"/>
                <a:sym typeface="Raleway Light"/>
              </a:rPr>
              <a:t>Delivered Quantity</a:t>
            </a:r>
            <a:endParaRPr lang="en-CA" sz="800" dirty="0">
              <a:solidFill>
                <a:schemeClr val="tx1"/>
              </a:solidFill>
              <a:latin typeface="Raleway Light"/>
              <a:ea typeface="Raleway Light"/>
              <a:cs typeface="Raleway Light"/>
              <a:sym typeface="Raleway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741" y="1856142"/>
            <a:ext cx="609600" cy="609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22" y="1675167"/>
            <a:ext cx="971550" cy="97155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782" y="3394653"/>
            <a:ext cx="609600" cy="6096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1962" y="3566183"/>
            <a:ext cx="323624" cy="33047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705" y="3432694"/>
            <a:ext cx="523679" cy="523679"/>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3497" y="3361894"/>
            <a:ext cx="665278" cy="665278"/>
          </a:xfrm>
          <a:prstGeom prst="rect">
            <a:avLst/>
          </a:prstGeom>
        </p:spPr>
      </p:pic>
      <p:grpSp>
        <p:nvGrpSpPr>
          <p:cNvPr id="22" name="Google Shape;576;p38"/>
          <p:cNvGrpSpPr/>
          <p:nvPr/>
        </p:nvGrpSpPr>
        <p:grpSpPr>
          <a:xfrm>
            <a:off x="8098970" y="498454"/>
            <a:ext cx="639609" cy="539317"/>
            <a:chOff x="3936375" y="3703750"/>
            <a:chExt cx="453050" cy="332175"/>
          </a:xfrm>
        </p:grpSpPr>
        <p:sp>
          <p:nvSpPr>
            <p:cNvPr id="23" name="Google Shape;577;p38"/>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Google Shape;578;p38"/>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579;p38"/>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580;p38"/>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581;p38"/>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48912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1" y="439839"/>
            <a:ext cx="8324796" cy="470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 name="Google Shape;301;p3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grpSp>
        <p:nvGrpSpPr>
          <p:cNvPr id="303" name="Google Shape;303;p30"/>
          <p:cNvGrpSpPr/>
          <p:nvPr/>
        </p:nvGrpSpPr>
        <p:grpSpPr>
          <a:xfrm>
            <a:off x="8300436" y="82796"/>
            <a:ext cx="662135" cy="658684"/>
            <a:chOff x="3294650" y="3652450"/>
            <a:chExt cx="388350" cy="405450"/>
          </a:xfrm>
        </p:grpSpPr>
        <p:sp>
          <p:nvSpPr>
            <p:cNvPr id="304" name="Google Shape;304;p30"/>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Google Shape;305;p30"/>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Google Shape;306;p30"/>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 name="Google Shape;101;p17"/>
          <p:cNvSpPr txBox="1">
            <a:spLocks/>
          </p:cNvSpPr>
          <p:nvPr/>
        </p:nvSpPr>
        <p:spPr>
          <a:xfrm>
            <a:off x="1175236" y="-118324"/>
            <a:ext cx="6866100" cy="857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a:t>Report Sample – </a:t>
            </a:r>
            <a:r>
              <a:rPr lang="en-US" sz="4400" dirty="0">
                <a:solidFill>
                  <a:srgbClr val="FFB600"/>
                </a:solidFill>
              </a:rPr>
              <a:t>Part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99"/>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638420"/>
            <a:ext cx="8153401" cy="241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3026450"/>
            <a:ext cx="8153401" cy="211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 name="Google Shape;301;p3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grpSp>
        <p:nvGrpSpPr>
          <p:cNvPr id="303" name="Google Shape;303;p30"/>
          <p:cNvGrpSpPr/>
          <p:nvPr/>
        </p:nvGrpSpPr>
        <p:grpSpPr>
          <a:xfrm>
            <a:off x="8300436" y="82796"/>
            <a:ext cx="662135" cy="658684"/>
            <a:chOff x="3294650" y="3652450"/>
            <a:chExt cx="388350" cy="405450"/>
          </a:xfrm>
        </p:grpSpPr>
        <p:sp>
          <p:nvSpPr>
            <p:cNvPr id="304" name="Google Shape;304;p30"/>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Google Shape;305;p30"/>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Google Shape;306;p30"/>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 name="Google Shape;101;p17"/>
          <p:cNvSpPr txBox="1">
            <a:spLocks/>
          </p:cNvSpPr>
          <p:nvPr/>
        </p:nvSpPr>
        <p:spPr>
          <a:xfrm>
            <a:off x="1175236" y="-118324"/>
            <a:ext cx="6866100" cy="857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a:t>Report Sample – </a:t>
            </a:r>
            <a:r>
              <a:rPr lang="en-US" sz="4400" dirty="0">
                <a:solidFill>
                  <a:srgbClr val="FFB600"/>
                </a:solidFill>
              </a:rPr>
              <a:t>Part 2</a:t>
            </a:r>
          </a:p>
        </p:txBody>
      </p:sp>
    </p:spTree>
    <p:extLst>
      <p:ext uri="{BB962C8B-B14F-4D97-AF65-F5344CB8AC3E}">
        <p14:creationId xmlns:p14="http://schemas.microsoft.com/office/powerpoint/2010/main" val="3925031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2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grpSp>
        <p:nvGrpSpPr>
          <p:cNvPr id="274" name="Google Shape;274;p28"/>
          <p:cNvGrpSpPr/>
          <p:nvPr/>
        </p:nvGrpSpPr>
        <p:grpSpPr>
          <a:xfrm>
            <a:off x="7964730" y="329098"/>
            <a:ext cx="977040" cy="722851"/>
            <a:chOff x="5255200" y="3006475"/>
            <a:chExt cx="511700" cy="378575"/>
          </a:xfrm>
        </p:grpSpPr>
        <p:sp>
          <p:nvSpPr>
            <p:cNvPr id="275" name="Google Shape;275;p28"/>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Google Shape;276;p28"/>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7" name="Google Shape;101;p17"/>
          <p:cNvSpPr txBox="1">
            <a:spLocks noGrp="1"/>
          </p:cNvSpPr>
          <p:nvPr>
            <p:ph type="title"/>
          </p:nvPr>
        </p:nvSpPr>
        <p:spPr>
          <a:xfrm>
            <a:off x="401834" y="398180"/>
            <a:ext cx="7363308"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400" dirty="0">
                <a:solidFill>
                  <a:srgbClr val="FFB600"/>
                </a:solidFill>
              </a:rPr>
              <a:t>Email </a:t>
            </a:r>
            <a:r>
              <a:rPr lang="en" sz="4400" dirty="0"/>
              <a:t>Specs &amp; Requirement</a:t>
            </a:r>
            <a:endParaRPr sz="4400" dirty="0"/>
          </a:p>
        </p:txBody>
      </p:sp>
      <p:sp>
        <p:nvSpPr>
          <p:cNvPr id="28" name="Google Shape;102;p17"/>
          <p:cNvSpPr txBox="1">
            <a:spLocks/>
          </p:cNvSpPr>
          <p:nvPr/>
        </p:nvSpPr>
        <p:spPr>
          <a:xfrm>
            <a:off x="459890" y="2010322"/>
            <a:ext cx="3473481" cy="16545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28650" indent="-285750">
              <a:lnSpc>
                <a:spcPct val="150000"/>
              </a:lnSpc>
              <a:buClr>
                <a:srgbClr val="FFB600"/>
              </a:buClr>
              <a:buFont typeface="Courier New" panose="02070309020205020404" pitchFamily="49" charset="0"/>
              <a:buChar char="o"/>
            </a:pPr>
            <a:r>
              <a:rPr lang="en-US" sz="1800" dirty="0">
                <a:solidFill>
                  <a:srgbClr val="666666"/>
                </a:solidFill>
                <a:latin typeface="Raleway Light"/>
                <a:ea typeface="Raleway Light"/>
                <a:cs typeface="Raleway Light"/>
                <a:sym typeface="Raleway Light"/>
              </a:rPr>
              <a:t>Text or Image</a:t>
            </a:r>
          </a:p>
          <a:p>
            <a:pPr marL="628650" indent="-285750">
              <a:lnSpc>
                <a:spcPct val="150000"/>
              </a:lnSpc>
              <a:buClr>
                <a:srgbClr val="FFB600"/>
              </a:buClr>
              <a:buFont typeface="Courier New" panose="02070309020205020404" pitchFamily="49" charset="0"/>
              <a:buChar char="o"/>
            </a:pPr>
            <a:r>
              <a:rPr lang="en-US" sz="1800" dirty="0">
                <a:solidFill>
                  <a:srgbClr val="666666"/>
                </a:solidFill>
                <a:latin typeface="Raleway Light"/>
                <a:ea typeface="Raleway Light"/>
                <a:cs typeface="Raleway Light"/>
              </a:rPr>
              <a:t>Standard image formats</a:t>
            </a:r>
          </a:p>
          <a:p>
            <a:pPr marL="628650" indent="-285750">
              <a:lnSpc>
                <a:spcPct val="150000"/>
              </a:lnSpc>
              <a:buClr>
                <a:srgbClr val="FFB600"/>
              </a:buClr>
              <a:buFont typeface="Courier New" panose="02070309020205020404" pitchFamily="49" charset="0"/>
              <a:buChar char="o"/>
            </a:pPr>
            <a:r>
              <a:rPr lang="en-US" sz="1800" dirty="0">
                <a:solidFill>
                  <a:srgbClr val="666666"/>
                </a:solidFill>
                <a:latin typeface="Raleway Light"/>
                <a:ea typeface="Raleway Light"/>
                <a:cs typeface="Raleway Light"/>
              </a:rPr>
              <a:t>Width = 600 pixels</a:t>
            </a:r>
          </a:p>
          <a:p>
            <a:pPr marL="628650" indent="-285750">
              <a:lnSpc>
                <a:spcPct val="150000"/>
              </a:lnSpc>
              <a:buClr>
                <a:srgbClr val="FFB600"/>
              </a:buClr>
              <a:buFont typeface="Courier New" panose="02070309020205020404" pitchFamily="49" charset="0"/>
              <a:buChar char="o"/>
            </a:pPr>
            <a:r>
              <a:rPr lang="en-US" sz="1800" dirty="0">
                <a:solidFill>
                  <a:srgbClr val="666666"/>
                </a:solidFill>
                <a:latin typeface="Raleway Light"/>
                <a:ea typeface="Raleway Light"/>
                <a:cs typeface="Raleway Light"/>
              </a:rPr>
              <a:t>height as required (up to 1,700 pixels)</a:t>
            </a:r>
          </a:p>
          <a:p>
            <a:pPr marL="628650" indent="-285750">
              <a:lnSpc>
                <a:spcPct val="150000"/>
              </a:lnSpc>
              <a:buClr>
                <a:srgbClr val="FFB600"/>
              </a:buClr>
              <a:buFont typeface="Courier New" panose="02070309020205020404" pitchFamily="49" charset="0"/>
              <a:buChar char="o"/>
            </a:pPr>
            <a:endParaRPr lang="en-US" sz="1800" dirty="0">
              <a:solidFill>
                <a:srgbClr val="666666"/>
              </a:solidFill>
              <a:latin typeface="Raleway Light"/>
              <a:ea typeface="Raleway Light"/>
              <a:cs typeface="Raleway Light"/>
            </a:endParaRPr>
          </a:p>
        </p:txBody>
      </p:sp>
      <p:sp>
        <p:nvSpPr>
          <p:cNvPr id="8" name="Google Shape;102;p17"/>
          <p:cNvSpPr txBox="1">
            <a:spLocks/>
          </p:cNvSpPr>
          <p:nvPr/>
        </p:nvSpPr>
        <p:spPr>
          <a:xfrm>
            <a:off x="4083488" y="2414359"/>
            <a:ext cx="4663772" cy="14646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28650" indent="-285750">
              <a:lnSpc>
                <a:spcPct val="150000"/>
              </a:lnSpc>
              <a:buClr>
                <a:srgbClr val="FFB600"/>
              </a:buClr>
              <a:buFont typeface="Courier New" panose="02070309020205020404" pitchFamily="49" charset="0"/>
              <a:buChar char="o"/>
            </a:pPr>
            <a:r>
              <a:rPr lang="en-US" sz="1800" dirty="0">
                <a:solidFill>
                  <a:srgbClr val="666666"/>
                </a:solidFill>
                <a:latin typeface="Raleway Light"/>
                <a:ea typeface="Raleway Light"/>
                <a:cs typeface="Raleway Light"/>
              </a:rPr>
              <a:t>From Name up to 35 characters</a:t>
            </a:r>
          </a:p>
          <a:p>
            <a:pPr marL="628650" indent="-285750">
              <a:lnSpc>
                <a:spcPct val="150000"/>
              </a:lnSpc>
              <a:buClr>
                <a:srgbClr val="FFB600"/>
              </a:buClr>
              <a:buFont typeface="Courier New" panose="02070309020205020404" pitchFamily="49" charset="0"/>
              <a:buChar char="o"/>
            </a:pPr>
            <a:r>
              <a:rPr lang="en-US" sz="1800" dirty="0">
                <a:solidFill>
                  <a:srgbClr val="666666"/>
                </a:solidFill>
                <a:latin typeface="Raleway Light"/>
                <a:ea typeface="Raleway Light"/>
                <a:cs typeface="Raleway Light"/>
              </a:rPr>
              <a:t>Subject line up to 65 characters</a:t>
            </a:r>
            <a:endParaRPr lang="en-CA" sz="1800" dirty="0">
              <a:solidFill>
                <a:srgbClr val="666666"/>
              </a:solidFill>
              <a:latin typeface="Raleway Light"/>
              <a:ea typeface="Raleway Light"/>
              <a:cs typeface="Raleway Light"/>
            </a:endParaRPr>
          </a:p>
        </p:txBody>
      </p:sp>
    </p:spTree>
    <p:extLst>
      <p:ext uri="{BB962C8B-B14F-4D97-AF65-F5344CB8AC3E}">
        <p14:creationId xmlns:p14="http://schemas.microsoft.com/office/powerpoint/2010/main" val="66520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4"/>
          <p:cNvSpPr/>
          <p:nvPr/>
        </p:nvSpPr>
        <p:spPr>
          <a:xfrm>
            <a:off x="3519714" y="755451"/>
            <a:ext cx="4746300" cy="394717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2" name="Google Shape;352;p3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sp>
        <p:nvSpPr>
          <p:cNvPr id="353" name="Google Shape;353;p34"/>
          <p:cNvSpPr txBox="1">
            <a:spLocks noGrp="1"/>
          </p:cNvSpPr>
          <p:nvPr>
            <p:ph type="body" idx="4294967295"/>
          </p:nvPr>
        </p:nvSpPr>
        <p:spPr>
          <a:xfrm>
            <a:off x="819775" y="1328057"/>
            <a:ext cx="2266200" cy="2017486"/>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3600" dirty="0">
                <a:solidFill>
                  <a:srgbClr val="FFB600"/>
                </a:solidFill>
                <a:latin typeface="Raleway ExtraBold"/>
                <a:ea typeface="Raleway ExtraBold"/>
                <a:cs typeface="Raleway ExtraBold"/>
                <a:sym typeface="Raleway ExtraBold"/>
              </a:rPr>
              <a:t>Desktop </a:t>
            </a:r>
            <a:r>
              <a:rPr lang="en-US" sz="3600" dirty="0">
                <a:latin typeface="Raleway ExtraBold"/>
                <a:ea typeface="Raleway ExtraBold"/>
                <a:cs typeface="Raleway ExtraBold"/>
                <a:sym typeface="Raleway ExtraBold"/>
              </a:rPr>
              <a:t>View</a:t>
            </a:r>
            <a:endParaRPr sz="3600" dirty="0">
              <a:latin typeface="Raleway ExtraBold"/>
              <a:ea typeface="Raleway ExtraBold"/>
              <a:cs typeface="Raleway ExtraBold"/>
              <a:sym typeface="Raleway ExtraBo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577" y="988727"/>
            <a:ext cx="4333564" cy="2922874"/>
          </a:xfrm>
          <a:prstGeom prst="rect">
            <a:avLst/>
          </a:prstGeom>
        </p:spPr>
      </p:pic>
      <p:grpSp>
        <p:nvGrpSpPr>
          <p:cNvPr id="354" name="Google Shape;354;p34"/>
          <p:cNvGrpSpPr/>
          <p:nvPr/>
        </p:nvGrpSpPr>
        <p:grpSpPr>
          <a:xfrm>
            <a:off x="7864658" y="371176"/>
            <a:ext cx="896264" cy="896314"/>
            <a:chOff x="570875" y="4322250"/>
            <a:chExt cx="443300" cy="443325"/>
          </a:xfrm>
        </p:grpSpPr>
        <p:sp>
          <p:nvSpPr>
            <p:cNvPr id="355" name="Google Shape;355;p34"/>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6" name="Google Shape;356;p34"/>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Google Shape;357;p3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8" name="Google Shape;358;p34"/>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88745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Google Shape;312;p31"/>
          <p:cNvSpPr txBox="1">
            <a:spLocks noGrp="1"/>
          </p:cNvSpPr>
          <p:nvPr>
            <p:ph type="body" idx="4294967295"/>
          </p:nvPr>
        </p:nvSpPr>
        <p:spPr>
          <a:xfrm>
            <a:off x="612805" y="1553028"/>
            <a:ext cx="2520900" cy="1654629"/>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3600" dirty="0">
                <a:solidFill>
                  <a:srgbClr val="FFB600"/>
                </a:solidFill>
                <a:latin typeface="Raleway ExtraBold"/>
                <a:ea typeface="Raleway ExtraBold"/>
                <a:cs typeface="Raleway ExtraBold"/>
                <a:sym typeface="Raleway ExtraBold"/>
              </a:rPr>
              <a:t>Mobile </a:t>
            </a:r>
            <a:r>
              <a:rPr lang="en" sz="3600" dirty="0">
                <a:latin typeface="Raleway ExtraBold"/>
                <a:ea typeface="Raleway ExtraBold"/>
                <a:cs typeface="Raleway ExtraBold"/>
                <a:sym typeface="Raleway ExtraBold"/>
              </a:rPr>
              <a:t>View</a:t>
            </a:r>
            <a:endParaRPr sz="3600" dirty="0">
              <a:latin typeface="Raleway ExtraBold"/>
              <a:ea typeface="Raleway ExtraBold"/>
              <a:cs typeface="Raleway ExtraBold"/>
              <a:sym typeface="Raleway ExtraBold"/>
            </a:endParaRPr>
          </a:p>
        </p:txBody>
      </p:sp>
      <p:sp>
        <p:nvSpPr>
          <p:cNvPr id="314" name="Google Shape;314;p3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grpSp>
        <p:nvGrpSpPr>
          <p:cNvPr id="315" name="Google Shape;315;p31"/>
          <p:cNvGrpSpPr/>
          <p:nvPr/>
        </p:nvGrpSpPr>
        <p:grpSpPr>
          <a:xfrm>
            <a:off x="7864658" y="371176"/>
            <a:ext cx="896264" cy="896314"/>
            <a:chOff x="570875" y="4322250"/>
            <a:chExt cx="443300" cy="443325"/>
          </a:xfrm>
        </p:grpSpPr>
        <p:sp>
          <p:nvSpPr>
            <p:cNvPr id="316" name="Google Shape;316;p31"/>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Google Shape;317;p31"/>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Google Shape;318;p31"/>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Google Shape;319;p31"/>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Google Shape;311;p31"/>
          <p:cNvSpPr/>
          <p:nvPr/>
        </p:nvSpPr>
        <p:spPr>
          <a:xfrm>
            <a:off x="3364035" y="631370"/>
            <a:ext cx="2091956" cy="400972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430" y="994590"/>
            <a:ext cx="1858084" cy="3180976"/>
          </a:xfrm>
          <a:prstGeom prst="rect">
            <a:avLst/>
          </a:prstGeom>
        </p:spPr>
      </p:pic>
      <p:sp>
        <p:nvSpPr>
          <p:cNvPr id="13" name="Google Shape;324;p32"/>
          <p:cNvSpPr/>
          <p:nvPr/>
        </p:nvSpPr>
        <p:spPr>
          <a:xfrm>
            <a:off x="5643189" y="631370"/>
            <a:ext cx="2113992" cy="4009729"/>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595" y="1220411"/>
            <a:ext cx="1752862" cy="2843589"/>
          </a:xfrm>
          <a:prstGeom prst="rect">
            <a:avLst/>
          </a:prstGeom>
        </p:spPr>
      </p:pic>
    </p:spTree>
    <p:extLst>
      <p:ext uri="{BB962C8B-B14F-4D97-AF65-F5344CB8AC3E}">
        <p14:creationId xmlns:p14="http://schemas.microsoft.com/office/powerpoint/2010/main" val="364248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323" y="4044322"/>
            <a:ext cx="1569462" cy="679016"/>
          </a:xfrm>
          <a:prstGeom prst="rect">
            <a:avLst/>
          </a:prstGeom>
        </p:spPr>
      </p:pic>
      <p:sp>
        <p:nvSpPr>
          <p:cNvPr id="373" name="Google Shape;373;p3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grpSp>
        <p:nvGrpSpPr>
          <p:cNvPr id="374" name="Google Shape;374;p36"/>
          <p:cNvGrpSpPr/>
          <p:nvPr/>
        </p:nvGrpSpPr>
        <p:grpSpPr>
          <a:xfrm>
            <a:off x="8020981" y="291515"/>
            <a:ext cx="863978" cy="798681"/>
            <a:chOff x="5975075" y="2327500"/>
            <a:chExt cx="420100" cy="388350"/>
          </a:xfrm>
        </p:grpSpPr>
        <p:sp>
          <p:nvSpPr>
            <p:cNvPr id="375" name="Google Shape;375;p36"/>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Google Shape;376;p36"/>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 name="Google Shape;101;p17"/>
          <p:cNvSpPr txBox="1">
            <a:spLocks noGrp="1"/>
          </p:cNvSpPr>
          <p:nvPr>
            <p:ph type="title"/>
          </p:nvPr>
        </p:nvSpPr>
        <p:spPr>
          <a:xfrm>
            <a:off x="409092" y="274809"/>
            <a:ext cx="68661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400" dirty="0">
                <a:solidFill>
                  <a:srgbClr val="FFB600"/>
                </a:solidFill>
              </a:rPr>
              <a:t>Agency </a:t>
            </a:r>
            <a:r>
              <a:rPr lang="en" sz="4400" dirty="0"/>
              <a:t>Partners</a:t>
            </a:r>
            <a:endParaRPr sz="4400" dirty="0"/>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002" y="3508823"/>
            <a:ext cx="1701898" cy="53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9320" y="2518608"/>
            <a:ext cx="1177942" cy="1203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5661" y="3223963"/>
            <a:ext cx="1849849" cy="42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3352" y="2847774"/>
            <a:ext cx="2051954" cy="59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315" y="3038080"/>
            <a:ext cx="1097719" cy="93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9320" y="3770738"/>
            <a:ext cx="1474862" cy="71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28900" y="1364708"/>
            <a:ext cx="1717405" cy="1144193"/>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19044" y="2320505"/>
            <a:ext cx="1303044" cy="720156"/>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69537" y="3834611"/>
            <a:ext cx="1204598" cy="80737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70958" y="2116919"/>
            <a:ext cx="943125" cy="553300"/>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66524" y="3263390"/>
            <a:ext cx="1160882" cy="773419"/>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4205" y="1690327"/>
            <a:ext cx="1884602" cy="619935"/>
          </a:xfrm>
          <a:prstGeom prst="rect">
            <a:avLst/>
          </a:prstGeom>
        </p:spPr>
      </p:pic>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78738" y="1299856"/>
            <a:ext cx="1678140" cy="417671"/>
          </a:xfrm>
          <a:prstGeom prst="rect">
            <a:avLst/>
          </a:prstGeom>
        </p:spPr>
      </p:pic>
      <p:pic>
        <p:nvPicPr>
          <p:cNvPr id="28" name="Picture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603352" y="1385914"/>
            <a:ext cx="1688225" cy="710152"/>
          </a:xfrm>
          <a:prstGeom prst="rect">
            <a:avLst/>
          </a:prstGeom>
        </p:spPr>
      </p:pic>
      <p:pic>
        <p:nvPicPr>
          <p:cNvPr id="29"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76281" y="1159459"/>
            <a:ext cx="1644700" cy="27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58683" y="4154596"/>
            <a:ext cx="2064701" cy="412940"/>
          </a:xfrm>
          <a:prstGeom prst="rect">
            <a:avLst/>
          </a:prstGeom>
        </p:spPr>
      </p:pic>
      <p:pic>
        <p:nvPicPr>
          <p:cNvPr id="31" name="Picture 3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014182" y="1719775"/>
            <a:ext cx="1608218" cy="437015"/>
          </a:xfrm>
          <a:prstGeom prst="rect">
            <a:avLst/>
          </a:prstGeom>
        </p:spPr>
      </p:pic>
      <p:pic>
        <p:nvPicPr>
          <p:cNvPr id="15" name="Picture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37592" y="2332927"/>
            <a:ext cx="2308194" cy="36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72806" y="2553950"/>
            <a:ext cx="1531962" cy="678479"/>
          </a:xfrm>
          <a:prstGeom prst="rect">
            <a:avLst/>
          </a:prstGeom>
        </p:spPr>
      </p:pic>
      <p:pic>
        <p:nvPicPr>
          <p:cNvPr id="22" name="Picture 2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79729" y="2000295"/>
            <a:ext cx="966496" cy="9664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3" name="Google Shape;373;p3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grpSp>
        <p:nvGrpSpPr>
          <p:cNvPr id="374" name="Google Shape;374;p36"/>
          <p:cNvGrpSpPr/>
          <p:nvPr/>
        </p:nvGrpSpPr>
        <p:grpSpPr>
          <a:xfrm>
            <a:off x="8020981" y="291515"/>
            <a:ext cx="863978" cy="798681"/>
            <a:chOff x="5975075" y="2327500"/>
            <a:chExt cx="420100" cy="388350"/>
          </a:xfrm>
        </p:grpSpPr>
        <p:sp>
          <p:nvSpPr>
            <p:cNvPr id="375" name="Google Shape;375;p36"/>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Google Shape;376;p36"/>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 name="Google Shape;101;p17"/>
          <p:cNvSpPr txBox="1">
            <a:spLocks noGrp="1"/>
          </p:cNvSpPr>
          <p:nvPr>
            <p:ph type="title"/>
          </p:nvPr>
        </p:nvSpPr>
        <p:spPr>
          <a:xfrm>
            <a:off x="409092" y="274809"/>
            <a:ext cx="6866100" cy="857400"/>
          </a:xfrm>
          <a:prstGeom prst="rect">
            <a:avLst/>
          </a:prstGeom>
        </p:spPr>
        <p:txBody>
          <a:bodyPr spcFirstLastPara="1" wrap="square" lIns="91425" tIns="91425" rIns="91425" bIns="91425" anchor="t" anchorCtr="0">
            <a:noAutofit/>
          </a:bodyPr>
          <a:lstStyle/>
          <a:p>
            <a:pPr lvl="0"/>
            <a:r>
              <a:rPr lang="en" sz="4400" dirty="0"/>
              <a:t>Our </a:t>
            </a:r>
            <a:r>
              <a:rPr lang="en" sz="4400" dirty="0">
                <a:solidFill>
                  <a:srgbClr val="FFB600"/>
                </a:solidFill>
              </a:rPr>
              <a:t>Clients</a:t>
            </a:r>
            <a:endParaRPr sz="4400" dirty="0"/>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65" y="1092764"/>
            <a:ext cx="1097730" cy="1097730"/>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814" y="2624969"/>
            <a:ext cx="1187453" cy="1233854"/>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0669" y="1224287"/>
            <a:ext cx="1029683" cy="1029683"/>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1911" y="3571530"/>
            <a:ext cx="1042917" cy="1042917"/>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9132" y="1299715"/>
            <a:ext cx="1317924" cy="1317924"/>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1537" y="911722"/>
            <a:ext cx="1279725" cy="1279725"/>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4336" y="1551585"/>
            <a:ext cx="1401712" cy="1401712"/>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1211" y="1922437"/>
            <a:ext cx="1319459" cy="1319459"/>
          </a:xfrm>
          <a:prstGeom prst="rect">
            <a:avLst/>
          </a:prstGeom>
        </p:spPr>
      </p:pic>
      <p:pic>
        <p:nvPicPr>
          <p:cNvPr id="48" name="Picture 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81520" y="2774808"/>
            <a:ext cx="1181225" cy="1136299"/>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85290" y="3043830"/>
            <a:ext cx="1008771" cy="1008771"/>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58234" y="3313308"/>
            <a:ext cx="991819" cy="991819"/>
          </a:xfrm>
          <a:prstGeom prst="rect">
            <a:avLst/>
          </a:prstGeom>
        </p:spPr>
      </p:pic>
      <p:pic>
        <p:nvPicPr>
          <p:cNvPr id="47" name="Picture 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4781" y="2624969"/>
            <a:ext cx="1381289" cy="1381289"/>
          </a:xfrm>
          <a:prstGeom prst="rect">
            <a:avLst/>
          </a:prstGeom>
        </p:spPr>
      </p:pic>
      <p:pic>
        <p:nvPicPr>
          <p:cNvPr id="44" name="Picture 4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63592" y="1824908"/>
            <a:ext cx="1140565" cy="1140565"/>
          </a:xfrm>
          <a:prstGeom prst="rect">
            <a:avLst/>
          </a:prstGeom>
        </p:spPr>
      </p:pic>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74215" y="2160893"/>
            <a:ext cx="1198137" cy="1198137"/>
          </a:xfrm>
          <a:prstGeom prst="rect">
            <a:avLst/>
          </a:prstGeom>
        </p:spPr>
      </p:pic>
      <p:pic>
        <p:nvPicPr>
          <p:cNvPr id="39" name="Picture 3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59718" y="1129181"/>
            <a:ext cx="1126956" cy="1126956"/>
          </a:xfrm>
          <a:prstGeom prst="rect">
            <a:avLst/>
          </a:prstGeom>
        </p:spPr>
      </p:pic>
      <p:pic>
        <p:nvPicPr>
          <p:cNvPr id="34" name="Picture 3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21648" y="3622509"/>
            <a:ext cx="1023393" cy="1023393"/>
          </a:xfrm>
          <a:prstGeom prst="rect">
            <a:avLst/>
          </a:prstGeom>
        </p:spPr>
      </p:pic>
      <p:pic>
        <p:nvPicPr>
          <p:cNvPr id="41" name="Picture 4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688828" y="2694128"/>
            <a:ext cx="1204970" cy="1204970"/>
          </a:xfrm>
          <a:prstGeom prst="rect">
            <a:avLst/>
          </a:prstGeom>
        </p:spPr>
      </p:pic>
      <p:pic>
        <p:nvPicPr>
          <p:cNvPr id="33" name="Picture 3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949205" y="2043228"/>
            <a:ext cx="1089463" cy="1089463"/>
          </a:xfrm>
          <a:prstGeom prst="rect">
            <a:avLst/>
          </a:prstGeom>
        </p:spPr>
      </p:pic>
      <p:pic>
        <p:nvPicPr>
          <p:cNvPr id="50" name="Picture 4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432417" y="3597620"/>
            <a:ext cx="1146720" cy="1146720"/>
          </a:xfrm>
          <a:prstGeom prst="rect">
            <a:avLst/>
          </a:prstGeom>
        </p:spPr>
      </p:pic>
      <p:pic>
        <p:nvPicPr>
          <p:cNvPr id="36" name="Picture 3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39710" y="3611707"/>
            <a:ext cx="1142489" cy="1142489"/>
          </a:xfrm>
          <a:prstGeom prst="rect">
            <a:avLst/>
          </a:prstGeom>
        </p:spPr>
      </p:pic>
    </p:spTree>
    <p:extLst>
      <p:ext uri="{BB962C8B-B14F-4D97-AF65-F5344CB8AC3E}">
        <p14:creationId xmlns:p14="http://schemas.microsoft.com/office/powerpoint/2010/main" val="382962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sp>
        <p:nvSpPr>
          <p:cNvPr id="364" name="Google Shape;364;p35"/>
          <p:cNvSpPr txBox="1">
            <a:spLocks noGrp="1"/>
          </p:cNvSpPr>
          <p:nvPr>
            <p:ph type="ctrTitle" idx="4294967295"/>
          </p:nvPr>
        </p:nvSpPr>
        <p:spPr>
          <a:xfrm>
            <a:off x="3299731" y="266283"/>
            <a:ext cx="2672123" cy="95548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solidFill>
                  <a:srgbClr val="FFB600"/>
                </a:solidFill>
              </a:rPr>
              <a:t>Thanks!</a:t>
            </a:r>
            <a:endParaRPr sz="5400" dirty="0">
              <a:solidFill>
                <a:srgbClr val="FFB600"/>
              </a:solidFill>
            </a:endParaRPr>
          </a:p>
        </p:txBody>
      </p:sp>
      <p:sp>
        <p:nvSpPr>
          <p:cNvPr id="365" name="Google Shape;365;p35"/>
          <p:cNvSpPr txBox="1">
            <a:spLocks noGrp="1"/>
          </p:cNvSpPr>
          <p:nvPr>
            <p:ph type="subTitle" idx="4294967295"/>
          </p:nvPr>
        </p:nvSpPr>
        <p:spPr>
          <a:xfrm>
            <a:off x="1338943" y="2366682"/>
            <a:ext cx="6593700" cy="2362345"/>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600" b="1" dirty="0"/>
              <a:t>Any questions?</a:t>
            </a:r>
            <a:endParaRPr sz="2600" b="1" dirty="0"/>
          </a:p>
          <a:p>
            <a:pPr marL="0" lvl="0" indent="0" algn="ctr">
              <a:buNone/>
            </a:pPr>
            <a:r>
              <a:rPr lang="en-US" sz="1600" dirty="0"/>
              <a:t>You can find us at:</a:t>
            </a:r>
          </a:p>
          <a:p>
            <a:pPr marL="0" lvl="0" indent="0" algn="ctr">
              <a:buNone/>
            </a:pPr>
            <a:endParaRPr lang="en-US" sz="800" dirty="0"/>
          </a:p>
          <a:p>
            <a:pPr marL="0" lvl="0" indent="0" algn="ctr">
              <a:buNone/>
            </a:pPr>
            <a:r>
              <a:rPr lang="en-US" sz="1600" b="1" dirty="0"/>
              <a:t>E-Mail: </a:t>
            </a:r>
            <a:r>
              <a:rPr lang="en-US" sz="1600" dirty="0"/>
              <a:t>info@dataslices.com</a:t>
            </a:r>
          </a:p>
          <a:p>
            <a:pPr marL="0" lvl="0" indent="0" algn="ctr">
              <a:buNone/>
            </a:pPr>
            <a:r>
              <a:rPr lang="en-US" sz="1600" b="1" dirty="0"/>
              <a:t>Tel: </a:t>
            </a:r>
            <a:r>
              <a:rPr lang="en-US" sz="1600" dirty="0"/>
              <a:t>+971 4 450 4292</a:t>
            </a:r>
          </a:p>
          <a:p>
            <a:pPr marL="0" lvl="0" indent="0" algn="ctr">
              <a:buNone/>
            </a:pPr>
            <a:r>
              <a:rPr lang="en-US" sz="1600" b="1" dirty="0"/>
              <a:t>Address: </a:t>
            </a:r>
            <a:r>
              <a:rPr lang="en-US" sz="1600" dirty="0"/>
              <a:t>G 05, Loft Office 1, Media City, Dubai, UAE</a:t>
            </a:r>
          </a:p>
          <a:p>
            <a:pPr marL="0" lvl="0" indent="0" algn="ctr">
              <a:buNone/>
            </a:pPr>
            <a:r>
              <a:rPr lang="en-US" sz="1600" b="1" dirty="0"/>
              <a:t>Web: </a:t>
            </a:r>
            <a:r>
              <a:rPr lang="en-US" sz="1600" dirty="0"/>
              <a:t>www.dataslices.com</a:t>
            </a:r>
          </a:p>
        </p:txBody>
      </p:sp>
      <p:sp>
        <p:nvSpPr>
          <p:cNvPr id="366" name="Google Shape;366;p35"/>
          <p:cNvSpPr/>
          <p:nvPr/>
        </p:nvSpPr>
        <p:spPr>
          <a:xfrm>
            <a:off x="8054234" y="327815"/>
            <a:ext cx="798007" cy="725835"/>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719" y="1421547"/>
            <a:ext cx="1160145" cy="870109"/>
          </a:xfrm>
          <a:prstGeom prst="rect">
            <a:avLst/>
          </a:prstGeom>
        </p:spPr>
      </p:pic>
      <p:cxnSp>
        <p:nvCxnSpPr>
          <p:cNvPr id="7" name="Straight Connector 6"/>
          <p:cNvCxnSpPr/>
          <p:nvPr/>
        </p:nvCxnSpPr>
        <p:spPr>
          <a:xfrm flipV="1">
            <a:off x="3385694" y="1145860"/>
            <a:ext cx="2500194" cy="23052"/>
          </a:xfrm>
          <a:prstGeom prst="line">
            <a:avLst/>
          </a:prstGeom>
          <a:ln w="38100">
            <a:solidFill>
              <a:srgbClr val="43434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3517982" y="1576474"/>
            <a:ext cx="2173345" cy="60792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dirty="0"/>
              <a:t>Data</a:t>
            </a:r>
            <a:r>
              <a:rPr lang="en" sz="3200" dirty="0">
                <a:solidFill>
                  <a:srgbClr val="FFB600"/>
                </a:solidFill>
              </a:rPr>
              <a:t>Slices</a:t>
            </a:r>
            <a:endParaRPr sz="3200" dirty="0">
              <a:solidFill>
                <a:srgbClr val="FFB600"/>
              </a:solidFill>
            </a:endParaRPr>
          </a:p>
        </p:txBody>
      </p:sp>
      <p:sp>
        <p:nvSpPr>
          <p:cNvPr id="69" name="Google Shape;69;p13"/>
          <p:cNvSpPr txBox="1">
            <a:spLocks noGrp="1"/>
          </p:cNvSpPr>
          <p:nvPr>
            <p:ph type="body" idx="1"/>
          </p:nvPr>
        </p:nvSpPr>
        <p:spPr>
          <a:xfrm>
            <a:off x="1505854" y="2184400"/>
            <a:ext cx="6197600" cy="2685143"/>
          </a:xfrm>
          <a:prstGeom prst="rect">
            <a:avLst/>
          </a:prstGeom>
        </p:spPr>
        <p:txBody>
          <a:bodyPr spcFirstLastPara="1" wrap="square" lIns="91425" tIns="91425" rIns="91425" bIns="91425" anchor="t" anchorCtr="0">
            <a:noAutofit/>
          </a:bodyPr>
          <a:lstStyle/>
          <a:p>
            <a:pPr marL="114300" indent="0" algn="ctr">
              <a:buNone/>
            </a:pPr>
            <a:r>
              <a:rPr lang="en-US" dirty="0">
                <a:latin typeface="Calibri" panose="020F0502020204030204" pitchFamily="34" charset="0"/>
                <a:cs typeface="Calibri" panose="020F0502020204030204" pitchFamily="34" charset="0"/>
              </a:rPr>
              <a:t>is an online media marketing company based in Dubai Media City, UAE. For more than a decade, it has been providing online and digital media services to some of the world’s most successful brands. </a:t>
            </a:r>
            <a:r>
              <a:rPr lang="en-CA" dirty="0">
                <a:latin typeface="Calibri" panose="020F0502020204030204" pitchFamily="34" charset="0"/>
                <a:cs typeface="Calibri" panose="020F0502020204030204" pitchFamily="34" charset="0"/>
              </a:rPr>
              <a:t>Owning over </a:t>
            </a:r>
            <a:r>
              <a:rPr lang="en-CA" b="1" i="1" dirty="0">
                <a:solidFill>
                  <a:srgbClr val="D74D25"/>
                </a:solidFill>
                <a:latin typeface="Calibri" panose="020F0502020204030204" pitchFamily="34" charset="0"/>
                <a:cs typeface="Calibri" panose="020F0502020204030204" pitchFamily="34" charset="0"/>
              </a:rPr>
              <a:t>32 million</a:t>
            </a:r>
            <a:r>
              <a:rPr lang="en-CA" b="1" dirty="0">
                <a:solidFill>
                  <a:srgbClr val="D74D25"/>
                </a:solidFill>
                <a:latin typeface="Calibri" panose="020F0502020204030204" pitchFamily="34" charset="0"/>
                <a:cs typeface="Calibri" panose="020F0502020204030204" pitchFamily="34" charset="0"/>
              </a:rPr>
              <a:t> data records </a:t>
            </a:r>
            <a:r>
              <a:rPr lang="en-CA" dirty="0">
                <a:latin typeface="Calibri" panose="020F0502020204030204" pitchFamily="34" charset="0"/>
                <a:cs typeface="Calibri" panose="020F0502020204030204" pitchFamily="34" charset="0"/>
              </a:rPr>
              <a:t>in the GCC region. </a:t>
            </a:r>
          </a:p>
          <a:p>
            <a:pPr marL="114300" indent="0" algn="ctr">
              <a:buNone/>
            </a:pPr>
            <a:endParaRPr lang="en-CA" sz="800" dirty="0">
              <a:latin typeface="Calibri" panose="020F0502020204030204" pitchFamily="34" charset="0"/>
              <a:cs typeface="Calibri" panose="020F0502020204030204" pitchFamily="34" charset="0"/>
            </a:endParaRPr>
          </a:p>
          <a:p>
            <a:pPr marL="114300" indent="0" algn="ctr">
              <a:buNone/>
            </a:pPr>
            <a:r>
              <a:rPr lang="en-US" b="1" dirty="0">
                <a:solidFill>
                  <a:srgbClr val="D74D25"/>
                </a:solidFill>
                <a:latin typeface="Calibri" panose="020F0502020204030204" pitchFamily="34" charset="0"/>
                <a:cs typeface="Calibri" panose="020F0502020204030204" pitchFamily="34" charset="0"/>
              </a:rPr>
              <a:t>View our Client Portfolio: </a:t>
            </a:r>
            <a:r>
              <a:rPr lang="en-US" sz="1400" dirty="0">
                <a:hlinkClick r:id="rId3"/>
              </a:rPr>
              <a:t>https://dataslices.com/clientlist/</a:t>
            </a:r>
            <a:r>
              <a:rPr lang="en-US" sz="1400" dirty="0">
                <a:latin typeface="Calibri" panose="020F0502020204030204" pitchFamily="34" charset="0"/>
                <a:cs typeface="Calibri" panose="020F0502020204030204" pitchFamily="34" charset="0"/>
              </a:rPr>
              <a:t> </a:t>
            </a:r>
          </a:p>
        </p:txBody>
      </p:sp>
      <p:sp>
        <p:nvSpPr>
          <p:cNvPr id="71" name="Google Shape;71;p1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grpSp>
        <p:nvGrpSpPr>
          <p:cNvPr id="72" name="Google Shape;72;p13"/>
          <p:cNvGrpSpPr/>
          <p:nvPr/>
        </p:nvGrpSpPr>
        <p:grpSpPr>
          <a:xfrm>
            <a:off x="8087089" y="356400"/>
            <a:ext cx="618316" cy="748360"/>
            <a:chOff x="584925" y="922575"/>
            <a:chExt cx="415200" cy="502525"/>
          </a:xfrm>
        </p:grpSpPr>
        <p:sp>
          <p:nvSpPr>
            <p:cNvPr id="73" name="Google Shape;73;p13"/>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13"/>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Google Shape;75;p13"/>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714" y="715296"/>
            <a:ext cx="1160145" cy="8701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Rounded Rectangle 1"/>
          <p:cNvSpPr/>
          <p:nvPr/>
        </p:nvSpPr>
        <p:spPr>
          <a:xfrm>
            <a:off x="1008742" y="1760709"/>
            <a:ext cx="2939143" cy="2783115"/>
          </a:xfrm>
          <a:prstGeom prst="roundRect">
            <a:avLst/>
          </a:prstGeom>
          <a:solidFill>
            <a:srgbClr val="FFB600"/>
          </a:solidFill>
          <a:ln w="12700">
            <a:solidFill>
              <a:srgbClr val="43434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67;p13"/>
          <p:cNvSpPr txBox="1">
            <a:spLocks noGrp="1"/>
          </p:cNvSpPr>
          <p:nvPr>
            <p:ph type="title"/>
          </p:nvPr>
        </p:nvSpPr>
        <p:spPr>
          <a:xfrm>
            <a:off x="1155687" y="2883428"/>
            <a:ext cx="2645251" cy="161893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dirty="0">
                <a:solidFill>
                  <a:schemeClr val="bg1"/>
                </a:solidFill>
              </a:rPr>
              <a:t>Bulk</a:t>
            </a:r>
            <a:r>
              <a:rPr lang="en" sz="3200" dirty="0"/>
              <a:t> Email</a:t>
            </a:r>
            <a:r>
              <a:rPr lang="en" sz="3200" dirty="0">
                <a:solidFill>
                  <a:srgbClr val="FFB600"/>
                </a:solidFill>
              </a:rPr>
              <a:t> </a:t>
            </a:r>
            <a:r>
              <a:rPr lang="en" sz="3200" dirty="0">
                <a:solidFill>
                  <a:schemeClr val="bg1"/>
                </a:solidFill>
              </a:rPr>
              <a:t>Marketing Campaigns</a:t>
            </a:r>
            <a:endParaRPr sz="3200" dirty="0">
              <a:solidFill>
                <a:schemeClr val="bg1"/>
              </a:solidFill>
            </a:endParaRPr>
          </a:p>
        </p:txBody>
      </p:sp>
      <p:sp>
        <p:nvSpPr>
          <p:cNvPr id="71" name="Google Shape;71;p1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
        <p:nvSpPr>
          <p:cNvPr id="12" name="Rounded Rectangle 11"/>
          <p:cNvSpPr/>
          <p:nvPr/>
        </p:nvSpPr>
        <p:spPr>
          <a:xfrm>
            <a:off x="5079999" y="1760708"/>
            <a:ext cx="2939143" cy="2783115"/>
          </a:xfrm>
          <a:prstGeom prst="roundRect">
            <a:avLst/>
          </a:prstGeom>
          <a:solidFill>
            <a:srgbClr val="434343"/>
          </a:solidFill>
          <a:ln w="12700">
            <a:solidFill>
              <a:srgbClr val="FFB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67;p13"/>
          <p:cNvSpPr txBox="1">
            <a:spLocks/>
          </p:cNvSpPr>
          <p:nvPr/>
        </p:nvSpPr>
        <p:spPr>
          <a:xfrm>
            <a:off x="5183306" y="2834121"/>
            <a:ext cx="2732527" cy="17175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r>
              <a:rPr lang="en-US" sz="3200" dirty="0">
                <a:solidFill>
                  <a:schemeClr val="bg1"/>
                </a:solidFill>
              </a:rPr>
              <a:t>Profiled</a:t>
            </a:r>
            <a:r>
              <a:rPr lang="en-US" sz="3200" dirty="0"/>
              <a:t> </a:t>
            </a:r>
            <a:r>
              <a:rPr lang="en-US" sz="3200" dirty="0">
                <a:solidFill>
                  <a:srgbClr val="FFB600"/>
                </a:solidFill>
              </a:rPr>
              <a:t>Email </a:t>
            </a:r>
            <a:r>
              <a:rPr lang="en-US" sz="3200" dirty="0">
                <a:solidFill>
                  <a:schemeClr val="bg1"/>
                </a:solidFill>
              </a:rPr>
              <a:t>Marketing Campaigns</a:t>
            </a:r>
          </a:p>
        </p:txBody>
      </p:sp>
      <p:sp>
        <p:nvSpPr>
          <p:cNvPr id="14" name="Google Shape;90;p15"/>
          <p:cNvSpPr txBox="1"/>
          <p:nvPr/>
        </p:nvSpPr>
        <p:spPr>
          <a:xfrm>
            <a:off x="1997862" y="1626819"/>
            <a:ext cx="960900" cy="13905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7600" dirty="0">
                <a:solidFill>
                  <a:srgbClr val="434343"/>
                </a:solidFill>
                <a:latin typeface="Raleway ExtraBold"/>
                <a:ea typeface="Raleway ExtraBold"/>
                <a:cs typeface="Raleway ExtraBold"/>
                <a:sym typeface="Raleway ExtraBold"/>
              </a:rPr>
              <a:t>1</a:t>
            </a:r>
            <a:endParaRPr sz="7600" dirty="0">
              <a:solidFill>
                <a:srgbClr val="434343"/>
              </a:solidFill>
              <a:latin typeface="Raleway ExtraBold"/>
              <a:ea typeface="Raleway ExtraBold"/>
              <a:cs typeface="Raleway ExtraBold"/>
              <a:sym typeface="Raleway ExtraBold"/>
            </a:endParaRPr>
          </a:p>
        </p:txBody>
      </p:sp>
      <p:sp>
        <p:nvSpPr>
          <p:cNvPr id="15" name="Google Shape;90;p15"/>
          <p:cNvSpPr txBox="1"/>
          <p:nvPr/>
        </p:nvSpPr>
        <p:spPr>
          <a:xfrm>
            <a:off x="6069119" y="1626819"/>
            <a:ext cx="960900" cy="13905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7600" dirty="0">
                <a:solidFill>
                  <a:srgbClr val="FFB600"/>
                </a:solidFill>
                <a:latin typeface="Raleway ExtraBold"/>
                <a:ea typeface="Raleway ExtraBold"/>
                <a:cs typeface="Raleway ExtraBold"/>
                <a:sym typeface="Raleway ExtraBold"/>
              </a:rPr>
              <a:t>2</a:t>
            </a:r>
            <a:endParaRPr sz="7600" dirty="0">
              <a:solidFill>
                <a:srgbClr val="FFB600"/>
              </a:solidFill>
              <a:latin typeface="Raleway ExtraBold"/>
              <a:ea typeface="Raleway ExtraBold"/>
              <a:cs typeface="Raleway ExtraBold"/>
              <a:sym typeface="Raleway ExtraBold"/>
            </a:endParaRPr>
          </a:p>
        </p:txBody>
      </p:sp>
      <p:grpSp>
        <p:nvGrpSpPr>
          <p:cNvPr id="29" name="Google Shape;394;p38"/>
          <p:cNvGrpSpPr/>
          <p:nvPr/>
        </p:nvGrpSpPr>
        <p:grpSpPr>
          <a:xfrm>
            <a:off x="8149771" y="356121"/>
            <a:ext cx="585258" cy="735011"/>
            <a:chOff x="584925" y="238125"/>
            <a:chExt cx="415200" cy="525100"/>
          </a:xfrm>
        </p:grpSpPr>
        <p:sp>
          <p:nvSpPr>
            <p:cNvPr id="30" name="Google Shape;395;p38"/>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396;p38"/>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397;p38"/>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98;p38"/>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399;p38"/>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400;p38"/>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Google Shape;101;p17"/>
          <p:cNvSpPr txBox="1">
            <a:spLocks/>
          </p:cNvSpPr>
          <p:nvPr/>
        </p:nvSpPr>
        <p:spPr>
          <a:xfrm>
            <a:off x="1232045" y="515303"/>
            <a:ext cx="6866100"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r>
              <a:rPr lang="en-US" sz="4400" dirty="0"/>
              <a:t>Forms of </a:t>
            </a:r>
            <a:r>
              <a:rPr lang="en-US" sz="4400" dirty="0">
                <a:solidFill>
                  <a:srgbClr val="FFB600"/>
                </a:solidFill>
              </a:rPr>
              <a:t>Email</a:t>
            </a:r>
            <a:r>
              <a:rPr lang="en-US" sz="4400" dirty="0"/>
              <a:t> Broadcast</a:t>
            </a:r>
          </a:p>
        </p:txBody>
      </p:sp>
    </p:spTree>
    <p:extLst>
      <p:ext uri="{BB962C8B-B14F-4D97-AF65-F5344CB8AC3E}">
        <p14:creationId xmlns:p14="http://schemas.microsoft.com/office/powerpoint/2010/main" val="398739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Bulk Email Marketing</a:t>
            </a:r>
            <a:endParaRPr dirty="0"/>
          </a:p>
        </p:txBody>
      </p:sp>
      <p:sp>
        <p:nvSpPr>
          <p:cNvPr id="89" name="Google Shape;89;p15"/>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Campaigns</a:t>
            </a:r>
            <a:endParaRPr dirty="0"/>
          </a:p>
        </p:txBody>
      </p:sp>
      <p:sp>
        <p:nvSpPr>
          <p:cNvPr id="90" name="Google Shape;90;p15"/>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9600" dirty="0">
                <a:solidFill>
                  <a:srgbClr val="434343"/>
                </a:solidFill>
                <a:latin typeface="Raleway ExtraBold"/>
                <a:ea typeface="Raleway ExtraBold"/>
                <a:cs typeface="Raleway ExtraBold"/>
                <a:sym typeface="Raleway ExtraBold"/>
              </a:rPr>
              <a:t>1</a:t>
            </a:r>
            <a:endParaRPr sz="9600" dirty="0">
              <a:solidFill>
                <a:srgbClr val="434343"/>
              </a:solidFill>
              <a:latin typeface="Raleway ExtraBold"/>
              <a:ea typeface="Raleway ExtraBold"/>
              <a:cs typeface="Raleway ExtraBold"/>
              <a:sym typeface="Raleway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813143" y="645556"/>
            <a:ext cx="68661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400" dirty="0"/>
              <a:t>Bulk </a:t>
            </a:r>
            <a:r>
              <a:rPr lang="en" sz="4400" dirty="0">
                <a:solidFill>
                  <a:srgbClr val="FFB600"/>
                </a:solidFill>
              </a:rPr>
              <a:t>Email</a:t>
            </a:r>
            <a:r>
              <a:rPr lang="en" sz="4400" dirty="0"/>
              <a:t> Marketing</a:t>
            </a:r>
            <a:endParaRPr sz="4400" dirty="0"/>
          </a:p>
        </p:txBody>
      </p:sp>
      <p:sp>
        <p:nvSpPr>
          <p:cNvPr id="102" name="Google Shape;102;p17"/>
          <p:cNvSpPr txBox="1">
            <a:spLocks noGrp="1"/>
          </p:cNvSpPr>
          <p:nvPr>
            <p:ph type="body" idx="1"/>
          </p:nvPr>
        </p:nvSpPr>
        <p:spPr>
          <a:xfrm>
            <a:off x="813143" y="1791609"/>
            <a:ext cx="6866100" cy="2468335"/>
          </a:xfrm>
          <a:prstGeom prst="rect">
            <a:avLst/>
          </a:prstGeom>
        </p:spPr>
        <p:txBody>
          <a:bodyPr spcFirstLastPara="1" wrap="square" lIns="91425" tIns="91425" rIns="91425" bIns="91425" anchor="t" anchorCtr="0">
            <a:noAutofit/>
          </a:bodyPr>
          <a:lstStyle/>
          <a:p>
            <a:pPr marL="0" indent="0" algn="just">
              <a:buNone/>
            </a:pPr>
            <a:r>
              <a:rPr lang="en-US" dirty="0"/>
              <a:t>Dataslices email marketing is an easy, affordable, and effective online marketing approach that let you build relationships with your customers, members, and prospects through personalized, relevant email communications. By sending personalized, relevant emails you’ll increase sales, and improve your return on investment. </a:t>
            </a:r>
          </a:p>
          <a:p>
            <a:pPr marL="0" indent="0" algn="just">
              <a:buNone/>
            </a:pPr>
            <a:r>
              <a:rPr lang="en-US" dirty="0"/>
              <a:t>Email marketing is the best way to attract interest in, build desire for, and generate sales of your products and services.</a:t>
            </a:r>
            <a:endParaRPr lang="en-CA" dirty="0"/>
          </a:p>
        </p:txBody>
      </p:sp>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7" name="Google Shape;137;p1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138" name="Google Shape;138;p19"/>
          <p:cNvSpPr/>
          <p:nvPr/>
        </p:nvSpPr>
        <p:spPr>
          <a:xfrm>
            <a:off x="8055177" y="292676"/>
            <a:ext cx="796167" cy="796157"/>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Google Shape;101;p17"/>
          <p:cNvSpPr txBox="1">
            <a:spLocks noGrp="1"/>
          </p:cNvSpPr>
          <p:nvPr>
            <p:ph type="title"/>
          </p:nvPr>
        </p:nvSpPr>
        <p:spPr>
          <a:xfrm>
            <a:off x="813143" y="645556"/>
            <a:ext cx="68661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400" dirty="0"/>
              <a:t>Bulk </a:t>
            </a:r>
            <a:r>
              <a:rPr lang="en" sz="4400" dirty="0">
                <a:solidFill>
                  <a:srgbClr val="FFB600"/>
                </a:solidFill>
              </a:rPr>
              <a:t>Email</a:t>
            </a:r>
            <a:r>
              <a:rPr lang="en" sz="4400" dirty="0"/>
              <a:t> Marketing</a:t>
            </a:r>
            <a:endParaRPr sz="4400" dirty="0"/>
          </a:p>
        </p:txBody>
      </p:sp>
      <p:sp>
        <p:nvSpPr>
          <p:cNvPr id="11" name="Google Shape;102;p17"/>
          <p:cNvSpPr txBox="1">
            <a:spLocks noGrp="1"/>
          </p:cNvSpPr>
          <p:nvPr>
            <p:ph type="body" idx="1"/>
          </p:nvPr>
        </p:nvSpPr>
        <p:spPr>
          <a:xfrm>
            <a:off x="573657" y="1951266"/>
            <a:ext cx="4092686" cy="2468335"/>
          </a:xfrm>
          <a:prstGeom prst="rect">
            <a:avLst/>
          </a:prstGeom>
        </p:spPr>
        <p:txBody>
          <a:bodyPr spcFirstLastPara="1" wrap="square" lIns="91425" tIns="91425" rIns="91425" bIns="91425" anchor="t" anchorCtr="0">
            <a:noAutofit/>
          </a:bodyPr>
          <a:lstStyle/>
          <a:p>
            <a:pPr marL="342900">
              <a:lnSpc>
                <a:spcPct val="150000"/>
              </a:lnSpc>
              <a:buFont typeface="Courier New" panose="02070309020205020404" pitchFamily="49" charset="0"/>
              <a:buChar char="o"/>
            </a:pPr>
            <a:r>
              <a:rPr lang="en-CA" dirty="0"/>
              <a:t>Bulk Email Marketing</a:t>
            </a:r>
          </a:p>
          <a:p>
            <a:pPr marL="342900">
              <a:lnSpc>
                <a:spcPct val="150000"/>
              </a:lnSpc>
              <a:buFont typeface="Courier New" panose="02070309020205020404" pitchFamily="49" charset="0"/>
              <a:buChar char="o"/>
            </a:pPr>
            <a:r>
              <a:rPr lang="en-CA" dirty="0"/>
              <a:t>Email would be send as bulk to the desired city </a:t>
            </a:r>
          </a:p>
          <a:p>
            <a:pPr marL="342900">
              <a:lnSpc>
                <a:spcPct val="150000"/>
              </a:lnSpc>
              <a:buFont typeface="Courier New" panose="02070309020205020404" pitchFamily="49" charset="0"/>
              <a:buChar char="o"/>
            </a:pPr>
            <a:r>
              <a:rPr lang="en-CA" dirty="0"/>
              <a:t>No profiling</a:t>
            </a:r>
          </a:p>
        </p:txBody>
      </p:sp>
      <p:sp>
        <p:nvSpPr>
          <p:cNvPr id="6" name="Google Shape;102;p17"/>
          <p:cNvSpPr txBox="1">
            <a:spLocks noGrp="1"/>
          </p:cNvSpPr>
          <p:nvPr>
            <p:ph type="body" idx="1"/>
          </p:nvPr>
        </p:nvSpPr>
        <p:spPr>
          <a:xfrm>
            <a:off x="4731658" y="1951266"/>
            <a:ext cx="3962400" cy="2468335"/>
          </a:xfrm>
          <a:prstGeom prst="rect">
            <a:avLst/>
          </a:prstGeom>
        </p:spPr>
        <p:txBody>
          <a:bodyPr spcFirstLastPara="1" wrap="square" lIns="91425" tIns="91425" rIns="91425" bIns="91425" anchor="t" anchorCtr="0">
            <a:noAutofit/>
          </a:bodyPr>
          <a:lstStyle/>
          <a:p>
            <a:pPr marL="342900">
              <a:lnSpc>
                <a:spcPct val="150000"/>
              </a:lnSpc>
              <a:buFont typeface="Courier New" panose="02070309020205020404" pitchFamily="49" charset="0"/>
              <a:buChar char="o"/>
            </a:pPr>
            <a:r>
              <a:rPr lang="en-CA" dirty="0"/>
              <a:t>No tracking code</a:t>
            </a:r>
          </a:p>
          <a:p>
            <a:pPr marL="342900">
              <a:lnSpc>
                <a:spcPct val="150000"/>
              </a:lnSpc>
              <a:buFont typeface="Courier New" panose="02070309020205020404" pitchFamily="49" charset="0"/>
              <a:buChar char="o"/>
            </a:pPr>
            <a:r>
              <a:rPr lang="en-CA" dirty="0"/>
              <a:t>Inbox landing percentage 60-70% </a:t>
            </a:r>
          </a:p>
          <a:p>
            <a:pPr marL="342900">
              <a:lnSpc>
                <a:spcPct val="150000"/>
              </a:lnSpc>
              <a:buFont typeface="Courier New" panose="02070309020205020404" pitchFamily="49" charset="0"/>
              <a:buChar char="o"/>
            </a:pPr>
            <a:r>
              <a:rPr lang="en-CA" dirty="0"/>
              <a:t>Report will be given at the end of the campaign.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33"/>
        <p:cNvGrpSpPr/>
        <p:nvPr/>
      </p:nvGrpSpPr>
      <p:grpSpPr>
        <a:xfrm>
          <a:off x="0" y="0"/>
          <a:ext cx="0" cy="0"/>
          <a:chOff x="0" y="0"/>
          <a:chExt cx="0" cy="0"/>
        </a:xfrm>
      </p:grpSpPr>
      <p:sp>
        <p:nvSpPr>
          <p:cNvPr id="137" name="Google Shape;137;p1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
        <p:nvSpPr>
          <p:cNvPr id="6" name="Google Shape;90;p15"/>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9600" dirty="0">
                <a:solidFill>
                  <a:srgbClr val="FFB600"/>
                </a:solidFill>
                <a:latin typeface="Raleway ExtraBold"/>
                <a:ea typeface="Raleway ExtraBold"/>
                <a:cs typeface="Raleway ExtraBold"/>
                <a:sym typeface="Raleway ExtraBold"/>
              </a:rPr>
              <a:t>2</a:t>
            </a:r>
            <a:endParaRPr sz="9600" dirty="0">
              <a:solidFill>
                <a:srgbClr val="FFB600"/>
              </a:solidFill>
              <a:latin typeface="Raleway ExtraBold"/>
              <a:ea typeface="Raleway ExtraBold"/>
              <a:cs typeface="Raleway ExtraBold"/>
              <a:sym typeface="Raleway ExtraBold"/>
            </a:endParaRPr>
          </a:p>
        </p:txBody>
      </p:sp>
      <p:sp>
        <p:nvSpPr>
          <p:cNvPr id="9" name="Google Shape;88;p15"/>
          <p:cNvSpPr txBox="1">
            <a:spLocks/>
          </p:cNvSpPr>
          <p:nvPr/>
        </p:nvSpPr>
        <p:spPr>
          <a:xfrm>
            <a:off x="597725" y="2670853"/>
            <a:ext cx="81745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r>
              <a:rPr lang="en-US" sz="4800" dirty="0">
                <a:solidFill>
                  <a:srgbClr val="FFB600"/>
                </a:solidFill>
              </a:rPr>
              <a:t>Profiled Email Marketing</a:t>
            </a:r>
          </a:p>
        </p:txBody>
      </p:sp>
      <p:sp>
        <p:nvSpPr>
          <p:cNvPr id="12" name="Google Shape;89;p15"/>
          <p:cNvSpPr txBox="1">
            <a:spLocks/>
          </p:cNvSpPr>
          <p:nvPr/>
        </p:nvSpPr>
        <p:spPr>
          <a:xfrm>
            <a:off x="597725" y="3772597"/>
            <a:ext cx="77724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marL="0" indent="0">
              <a:spcBef>
                <a:spcPts val="0"/>
              </a:spcBef>
              <a:buFont typeface="Raleway Light"/>
              <a:buNone/>
            </a:pPr>
            <a:r>
              <a:rPr lang="en-US" dirty="0">
                <a:solidFill>
                  <a:schemeClr val="bg1"/>
                </a:solidFill>
              </a:rPr>
              <a:t>Campaigns</a:t>
            </a:r>
          </a:p>
        </p:txBody>
      </p:sp>
    </p:spTree>
    <p:extLst>
      <p:ext uri="{BB962C8B-B14F-4D97-AF65-F5344CB8AC3E}">
        <p14:creationId xmlns:p14="http://schemas.microsoft.com/office/powerpoint/2010/main" val="121348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6" name="Google Shape;206;p2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grpSp>
        <p:nvGrpSpPr>
          <p:cNvPr id="207" name="Google Shape;207;p24"/>
          <p:cNvGrpSpPr/>
          <p:nvPr/>
        </p:nvGrpSpPr>
        <p:grpSpPr>
          <a:xfrm>
            <a:off x="8089119" y="319162"/>
            <a:ext cx="728350" cy="743348"/>
            <a:chOff x="3955900" y="2984500"/>
            <a:chExt cx="414000" cy="422525"/>
          </a:xfrm>
        </p:grpSpPr>
        <p:sp>
          <p:nvSpPr>
            <p:cNvPr id="208" name="Google Shape;208;p24"/>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Google Shape;209;p24"/>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Google Shape;210;p24"/>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 name="Google Shape;101;p17"/>
          <p:cNvSpPr txBox="1">
            <a:spLocks noGrp="1"/>
          </p:cNvSpPr>
          <p:nvPr>
            <p:ph type="title"/>
          </p:nvPr>
        </p:nvSpPr>
        <p:spPr>
          <a:xfrm>
            <a:off x="813143" y="498454"/>
            <a:ext cx="68661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4400" dirty="0"/>
              <a:t>Profiled </a:t>
            </a:r>
            <a:r>
              <a:rPr lang="en" sz="4400" dirty="0">
                <a:solidFill>
                  <a:srgbClr val="FFB600"/>
                </a:solidFill>
              </a:rPr>
              <a:t>Email</a:t>
            </a:r>
            <a:r>
              <a:rPr lang="en" sz="4400" dirty="0"/>
              <a:t> Marketing</a:t>
            </a:r>
            <a:endParaRPr sz="4400" dirty="0"/>
          </a:p>
        </p:txBody>
      </p:sp>
      <p:sp>
        <p:nvSpPr>
          <p:cNvPr id="11" name="Google Shape;102;p17"/>
          <p:cNvSpPr txBox="1">
            <a:spLocks/>
          </p:cNvSpPr>
          <p:nvPr/>
        </p:nvSpPr>
        <p:spPr>
          <a:xfrm>
            <a:off x="813143" y="1487715"/>
            <a:ext cx="6866100" cy="31568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Clr>
                <a:srgbClr val="FFC000"/>
              </a:buClr>
              <a:buFont typeface="Courier New" panose="02070309020205020404" pitchFamily="49" charset="0"/>
              <a:buChar char="o"/>
            </a:pPr>
            <a:r>
              <a:rPr lang="en-CA" sz="1800" b="1" dirty="0">
                <a:solidFill>
                  <a:srgbClr val="666666"/>
                </a:solidFill>
                <a:latin typeface="Raleway Light"/>
                <a:ea typeface="Raleway Light"/>
                <a:cs typeface="Raleway Light"/>
                <a:sym typeface="Raleway Light"/>
              </a:rPr>
              <a:t>HTML creation</a:t>
            </a:r>
          </a:p>
          <a:p>
            <a:pPr lvl="1">
              <a:buClr>
                <a:srgbClr val="FFC000"/>
              </a:buClr>
            </a:pPr>
            <a:r>
              <a:rPr lang="en-CA" sz="1800" dirty="0">
                <a:solidFill>
                  <a:srgbClr val="666666"/>
                </a:solidFill>
                <a:latin typeface="Raleway Light"/>
                <a:ea typeface="Raleway Light"/>
                <a:cs typeface="Raleway Light"/>
                <a:sym typeface="Raleway Light"/>
              </a:rPr>
              <a:t>	</a:t>
            </a:r>
            <a:r>
              <a:rPr lang="en-CA" sz="1600" dirty="0">
                <a:solidFill>
                  <a:srgbClr val="666666"/>
                </a:solidFill>
                <a:latin typeface="Raleway Light"/>
                <a:ea typeface="Raleway Light"/>
                <a:cs typeface="Raleway Light"/>
                <a:sym typeface="Raleway Light"/>
              </a:rPr>
              <a:t>Newsletter will be converted into HTML.</a:t>
            </a:r>
          </a:p>
          <a:p>
            <a:pPr lvl="1">
              <a:buClr>
                <a:srgbClr val="FFC000"/>
              </a:buClr>
            </a:pPr>
            <a:endParaRPr lang="en-CA" sz="800" dirty="0">
              <a:solidFill>
                <a:srgbClr val="666666"/>
              </a:solidFill>
              <a:latin typeface="Raleway Light"/>
              <a:ea typeface="Raleway Light"/>
              <a:cs typeface="Raleway Light"/>
              <a:sym typeface="Raleway Light"/>
            </a:endParaRPr>
          </a:p>
          <a:p>
            <a:pPr marL="285750" indent="-285750">
              <a:buClr>
                <a:srgbClr val="FFC000"/>
              </a:buClr>
              <a:buFont typeface="Courier New" panose="02070309020205020404" pitchFamily="49" charset="0"/>
              <a:buChar char="o"/>
            </a:pPr>
            <a:r>
              <a:rPr lang="en-CA" sz="1800" b="1" dirty="0">
                <a:solidFill>
                  <a:srgbClr val="666666"/>
                </a:solidFill>
                <a:latin typeface="Raleway Light"/>
                <a:ea typeface="Raleway Light"/>
                <a:cs typeface="Raleway Light"/>
                <a:sym typeface="Raleway Light"/>
              </a:rPr>
              <a:t>Profiled Database</a:t>
            </a:r>
          </a:p>
          <a:p>
            <a:pPr lvl="1" algn="just">
              <a:buClr>
                <a:srgbClr val="FFC000"/>
              </a:buClr>
            </a:pPr>
            <a:r>
              <a:rPr lang="en-CA" sz="1800" dirty="0">
                <a:solidFill>
                  <a:srgbClr val="666666"/>
                </a:solidFill>
                <a:latin typeface="Raleway Light"/>
                <a:ea typeface="Raleway Light"/>
                <a:cs typeface="Raleway Light"/>
                <a:sym typeface="Raleway Light"/>
              </a:rPr>
              <a:t>	</a:t>
            </a:r>
            <a:r>
              <a:rPr lang="en-CA" sz="1600" dirty="0">
                <a:solidFill>
                  <a:srgbClr val="666666"/>
                </a:solidFill>
                <a:latin typeface="Raleway Light"/>
                <a:ea typeface="Raleway Light"/>
                <a:cs typeface="Raleway Light"/>
                <a:sym typeface="Raleway Light"/>
              </a:rPr>
              <a:t>With profiled database you can target your desired 	audience, according to their age, nationality, occupation, 	location and psychographic.</a:t>
            </a:r>
          </a:p>
          <a:p>
            <a:pPr lvl="1" algn="just">
              <a:buClr>
                <a:srgbClr val="FFC000"/>
              </a:buClr>
            </a:pPr>
            <a:endParaRPr lang="en-CA" sz="800" dirty="0">
              <a:solidFill>
                <a:srgbClr val="666666"/>
              </a:solidFill>
              <a:latin typeface="Raleway Light"/>
              <a:ea typeface="Raleway Light"/>
              <a:cs typeface="Raleway Light"/>
              <a:sym typeface="Raleway Light"/>
            </a:endParaRPr>
          </a:p>
          <a:p>
            <a:pPr marL="285750" indent="-285750">
              <a:buClr>
                <a:srgbClr val="FFC000"/>
              </a:buClr>
              <a:buFont typeface="Courier New" panose="02070309020205020404" pitchFamily="49" charset="0"/>
              <a:buChar char="o"/>
            </a:pPr>
            <a:r>
              <a:rPr lang="en-CA" sz="1800" b="1" dirty="0">
                <a:solidFill>
                  <a:srgbClr val="666666"/>
                </a:solidFill>
                <a:latin typeface="Raleway Light"/>
                <a:ea typeface="Raleway Light"/>
                <a:cs typeface="Raleway Light"/>
                <a:sym typeface="Raleway Light"/>
              </a:rPr>
              <a:t>Inbox percentage</a:t>
            </a:r>
          </a:p>
          <a:p>
            <a:pPr lvl="1">
              <a:buClr>
                <a:srgbClr val="FFC000"/>
              </a:buClr>
            </a:pPr>
            <a:r>
              <a:rPr lang="en-CA" sz="1800" dirty="0">
                <a:solidFill>
                  <a:srgbClr val="666666"/>
                </a:solidFill>
                <a:latin typeface="Raleway Light"/>
                <a:ea typeface="Raleway Light"/>
                <a:cs typeface="Raleway Light"/>
                <a:sym typeface="Raleway Light"/>
              </a:rPr>
              <a:t>	</a:t>
            </a:r>
            <a:r>
              <a:rPr lang="en-CA" sz="1600" dirty="0">
                <a:solidFill>
                  <a:srgbClr val="666666"/>
                </a:solidFill>
                <a:latin typeface="Raleway Light"/>
                <a:ea typeface="Raleway Light"/>
                <a:cs typeface="Raleway Light"/>
                <a:sym typeface="Raleway Light"/>
              </a:rPr>
              <a:t>80% of emails will land in inbox. </a:t>
            </a:r>
          </a:p>
          <a:p>
            <a:pPr lvl="1">
              <a:buClr>
                <a:srgbClr val="FFC000"/>
              </a:buClr>
            </a:pPr>
            <a:endParaRPr lang="en-CA" sz="800" dirty="0">
              <a:solidFill>
                <a:srgbClr val="666666"/>
              </a:solidFill>
              <a:latin typeface="Raleway Light"/>
              <a:ea typeface="Raleway Light"/>
              <a:cs typeface="Raleway Light"/>
              <a:sym typeface="Raleway Light"/>
            </a:endParaRPr>
          </a:p>
          <a:p>
            <a:pPr marL="285750" indent="-285750">
              <a:buClr>
                <a:srgbClr val="FFC000"/>
              </a:buClr>
              <a:buFont typeface="Courier New" panose="02070309020205020404" pitchFamily="49" charset="0"/>
              <a:buChar char="o"/>
            </a:pPr>
            <a:r>
              <a:rPr lang="en-CA" sz="1800" b="1" dirty="0">
                <a:solidFill>
                  <a:srgbClr val="666666"/>
                </a:solidFill>
                <a:latin typeface="Raleway Light"/>
                <a:ea typeface="Raleway Light"/>
                <a:cs typeface="Raleway Light"/>
                <a:sym typeface="Raleway Light"/>
              </a:rPr>
              <a:t>Tracking code </a:t>
            </a:r>
          </a:p>
          <a:p>
            <a:pPr lvl="1">
              <a:buClr>
                <a:srgbClr val="FFC000"/>
              </a:buClr>
            </a:pPr>
            <a:r>
              <a:rPr lang="en-CA" sz="1800" dirty="0">
                <a:solidFill>
                  <a:srgbClr val="666666"/>
                </a:solidFill>
                <a:latin typeface="Raleway Light"/>
                <a:ea typeface="Raleway Light"/>
                <a:cs typeface="Raleway Light"/>
                <a:sym typeface="Raleway Light"/>
              </a:rPr>
              <a:t>	</a:t>
            </a:r>
            <a:r>
              <a:rPr lang="en-CA" sz="1600" dirty="0">
                <a:solidFill>
                  <a:srgbClr val="666666"/>
                </a:solidFill>
                <a:latin typeface="Raleway Light"/>
                <a:ea typeface="Raleway Light"/>
                <a:cs typeface="Raleway Light"/>
                <a:sym typeface="Raleway Light"/>
              </a:rPr>
              <a:t>Advanced version.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664483" y="1583880"/>
            <a:ext cx="2711700" cy="2586226"/>
          </a:xfrm>
          <a:prstGeom prst="rect">
            <a:avLst/>
          </a:prstGeom>
        </p:spPr>
        <p:txBody>
          <a:bodyPr spcFirstLastPara="1" wrap="square" lIns="91425" tIns="91425" rIns="91425" bIns="91425" anchor="t" anchorCtr="0">
            <a:noAutofit/>
          </a:bodyPr>
          <a:lstStyle/>
          <a:p>
            <a:pPr marL="63500"/>
            <a:r>
              <a:rPr lang="en-US" sz="3200" dirty="0"/>
              <a:t>Business to Consumer </a:t>
            </a:r>
            <a:r>
              <a:rPr lang="en-US" sz="3200" dirty="0">
                <a:solidFill>
                  <a:srgbClr val="FFB600"/>
                </a:solidFill>
              </a:rPr>
              <a:t>(B2C) </a:t>
            </a:r>
            <a:r>
              <a:rPr lang="en-US" sz="3200" dirty="0"/>
              <a:t>database filtration</a:t>
            </a:r>
          </a:p>
        </p:txBody>
      </p:sp>
      <p:sp>
        <p:nvSpPr>
          <p:cNvPr id="174" name="Google Shape;174;p2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grpSp>
        <p:nvGrpSpPr>
          <p:cNvPr id="175" name="Google Shape;175;p23"/>
          <p:cNvGrpSpPr/>
          <p:nvPr/>
        </p:nvGrpSpPr>
        <p:grpSpPr>
          <a:xfrm>
            <a:off x="3765071" y="728708"/>
            <a:ext cx="4967750" cy="4001736"/>
            <a:chOff x="2318596" y="804908"/>
            <a:chExt cx="4967750" cy="4001736"/>
          </a:xfrm>
        </p:grpSpPr>
        <p:sp>
          <p:nvSpPr>
            <p:cNvPr id="176" name="Google Shape;176;p23"/>
            <p:cNvSpPr/>
            <p:nvPr/>
          </p:nvSpPr>
          <p:spPr>
            <a:xfrm rot="-6597333">
              <a:off x="4296826" y="3950027"/>
              <a:ext cx="586303" cy="586303"/>
            </a:xfrm>
            <a:prstGeom prst="ellipse">
              <a:avLst/>
            </a:prstGeom>
            <a:solidFill>
              <a:srgbClr val="FFF2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7" name="Google Shape;177;p23"/>
            <p:cNvSpPr/>
            <p:nvPr/>
          </p:nvSpPr>
          <p:spPr>
            <a:xfrm rot="-6599386">
              <a:off x="2318596" y="14075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8" name="Google Shape;178;p23"/>
            <p:cNvSpPr/>
            <p:nvPr/>
          </p:nvSpPr>
          <p:spPr>
            <a:xfrm rot="-6598839">
              <a:off x="2887641" y="234698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79" name="Google Shape;179;p23"/>
            <p:cNvSpPr/>
            <p:nvPr/>
          </p:nvSpPr>
          <p:spPr>
            <a:xfrm rot="15001380">
              <a:off x="4374916" y="804908"/>
              <a:ext cx="1681581" cy="1681581"/>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80" name="Google Shape;180;p23"/>
            <p:cNvSpPr/>
            <p:nvPr/>
          </p:nvSpPr>
          <p:spPr>
            <a:xfrm rot="15002134">
              <a:off x="6000533" y="3520831"/>
              <a:ext cx="1279007" cy="1292619"/>
            </a:xfrm>
            <a:prstGeom prst="ellipse">
              <a:avLst/>
            </a:pr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sp>
          <p:nvSpPr>
            <p:cNvPr id="181" name="Google Shape;181;p23"/>
            <p:cNvSpPr/>
            <p:nvPr/>
          </p:nvSpPr>
          <p:spPr>
            <a:xfrm rot="-6597701">
              <a:off x="3267625" y="11138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grpSp>
      <p:sp>
        <p:nvSpPr>
          <p:cNvPr id="183" name="Google Shape;183;p23"/>
          <p:cNvSpPr/>
          <p:nvPr/>
        </p:nvSpPr>
        <p:spPr>
          <a:xfrm>
            <a:off x="5893669" y="1739566"/>
            <a:ext cx="2440200" cy="2440200"/>
          </a:xfrm>
          <a:prstGeom prst="ellipse">
            <a:avLst/>
          </a:prstGeom>
          <a:solidFill>
            <a:srgbClr val="FFB600"/>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grpSp>
        <p:nvGrpSpPr>
          <p:cNvPr id="185" name="Google Shape;185;p23"/>
          <p:cNvGrpSpPr/>
          <p:nvPr/>
        </p:nvGrpSpPr>
        <p:grpSpPr>
          <a:xfrm>
            <a:off x="5013412" y="1297853"/>
            <a:ext cx="3637107" cy="3571553"/>
            <a:chOff x="3490737" y="1374053"/>
            <a:chExt cx="3637107" cy="3571553"/>
          </a:xfrm>
        </p:grpSpPr>
        <p:sp>
          <p:nvSpPr>
            <p:cNvPr id="186" name="Google Shape;186;p23"/>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87" name="Google Shape;187;p23"/>
            <p:cNvSpPr txBox="1"/>
            <p:nvPr/>
          </p:nvSpPr>
          <p:spPr>
            <a:xfrm>
              <a:off x="6160044" y="4000906"/>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rgbClr val="FFFFFF"/>
                  </a:solidFill>
                  <a:latin typeface="Raleway Light"/>
                  <a:ea typeface="Raleway Light"/>
                  <a:cs typeface="Raleway Light"/>
                  <a:sym typeface="Raleway Light"/>
                </a:rPr>
                <a:t>GENDER</a:t>
              </a:r>
              <a:endParaRPr sz="1000" b="1" u="sng" dirty="0">
                <a:solidFill>
                  <a:srgbClr val="FFFFFF"/>
                </a:solidFill>
                <a:latin typeface="Raleway Light"/>
                <a:ea typeface="Raleway Light"/>
                <a:cs typeface="Raleway Light"/>
                <a:sym typeface="Raleway Light"/>
              </a:endParaRPr>
            </a:p>
          </p:txBody>
        </p:sp>
      </p:grpSp>
      <p:sp>
        <p:nvSpPr>
          <p:cNvPr id="189" name="Google Shape;189;p23"/>
          <p:cNvSpPr/>
          <p:nvPr/>
        </p:nvSpPr>
        <p:spPr>
          <a:xfrm>
            <a:off x="4672228" y="2862089"/>
            <a:ext cx="1498800" cy="1498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sp>
        <p:nvSpPr>
          <p:cNvPr id="192" name="Google Shape;192;p23"/>
          <p:cNvSpPr/>
          <p:nvPr/>
        </p:nvSpPr>
        <p:spPr>
          <a:xfrm>
            <a:off x="7334059" y="1114293"/>
            <a:ext cx="1030262" cy="1030262"/>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grpSp>
        <p:nvGrpSpPr>
          <p:cNvPr id="194" name="Google Shape;194;p23"/>
          <p:cNvGrpSpPr/>
          <p:nvPr/>
        </p:nvGrpSpPr>
        <p:grpSpPr>
          <a:xfrm>
            <a:off x="8152038" y="369832"/>
            <a:ext cx="602425" cy="641836"/>
            <a:chOff x="5970800" y="1619250"/>
            <a:chExt cx="428650" cy="456725"/>
          </a:xfrm>
        </p:grpSpPr>
        <p:sp>
          <p:nvSpPr>
            <p:cNvPr id="195" name="Google Shape;195;p23"/>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Google Shape;196;p23"/>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Google Shape;197;p23"/>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Google Shape;198;p23"/>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Google Shape;199;p23"/>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B6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9" name="Google Shape;101;p17"/>
          <p:cNvSpPr txBox="1">
            <a:spLocks/>
          </p:cNvSpPr>
          <p:nvPr/>
        </p:nvSpPr>
        <p:spPr>
          <a:xfrm>
            <a:off x="404038" y="342010"/>
            <a:ext cx="6481597" cy="85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rgbClr val="434343"/>
              </a:buClr>
              <a:buSzPts val="5800"/>
              <a:buFont typeface="Raleway ExtraBold"/>
              <a:buNone/>
              <a:defRPr sz="5800" b="0" i="0" u="none" strike="noStrike" cap="none">
                <a:solidFill>
                  <a:srgbClr val="434343"/>
                </a:solidFill>
                <a:latin typeface="Raleway ExtraBold"/>
                <a:ea typeface="Raleway ExtraBold"/>
                <a:cs typeface="Raleway ExtraBold"/>
                <a:sym typeface="Raleway ExtraBold"/>
              </a:defRPr>
            </a:lvl9pPr>
          </a:lstStyle>
          <a:p>
            <a:r>
              <a:rPr lang="en-US" sz="4000" dirty="0"/>
              <a:t>Profiled </a:t>
            </a:r>
            <a:r>
              <a:rPr lang="en-US" sz="4000" dirty="0">
                <a:solidFill>
                  <a:srgbClr val="FFB600"/>
                </a:solidFill>
              </a:rPr>
              <a:t>Email</a:t>
            </a:r>
            <a:r>
              <a:rPr lang="en-US" sz="4000" dirty="0"/>
              <a:t> Marketing</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378" y="3846198"/>
            <a:ext cx="603365" cy="420271"/>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811" y="1509879"/>
            <a:ext cx="582304" cy="582304"/>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3453" y="1145749"/>
            <a:ext cx="663141" cy="596827"/>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1726" y="840294"/>
            <a:ext cx="469860" cy="469860"/>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1041" y="3127757"/>
            <a:ext cx="539596" cy="539596"/>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3845" y="2286220"/>
            <a:ext cx="1429958" cy="720815"/>
          </a:xfrm>
          <a:prstGeom prst="rect">
            <a:avLst/>
          </a:prstGeom>
        </p:spPr>
      </p:pic>
      <p:sp>
        <p:nvSpPr>
          <p:cNvPr id="38" name="Google Shape;192;p23"/>
          <p:cNvSpPr/>
          <p:nvPr/>
        </p:nvSpPr>
        <p:spPr>
          <a:xfrm>
            <a:off x="3710992" y="1619662"/>
            <a:ext cx="1030262" cy="1030262"/>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sz="900">
              <a:solidFill>
                <a:srgbClr val="00695C"/>
              </a:solidFill>
              <a:latin typeface="Raleway Light"/>
              <a:ea typeface="Raleway Light"/>
              <a:cs typeface="Raleway Light"/>
              <a:sym typeface="Raleway Light"/>
            </a:endParaRPr>
          </a:p>
        </p:txBody>
      </p:sp>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54785" y="1692598"/>
            <a:ext cx="549315" cy="549315"/>
          </a:xfrm>
          <a:prstGeom prst="rect">
            <a:avLst/>
          </a:prstGeom>
        </p:spPr>
      </p:pic>
      <p:sp>
        <p:nvSpPr>
          <p:cNvPr id="39" name="Google Shape;178;p23"/>
          <p:cNvSpPr/>
          <p:nvPr/>
        </p:nvSpPr>
        <p:spPr>
          <a:xfrm rot="15001161">
            <a:off x="3400677" y="3463644"/>
            <a:ext cx="1199287" cy="1199287"/>
          </a:xfrm>
          <a:prstGeom prst="ellipse">
            <a:avLst/>
          </a:prstGeom>
          <a:solidFill>
            <a:srgbClr val="FFE59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latin typeface="Raleway Light"/>
              <a:ea typeface="Raleway Light"/>
              <a:cs typeface="Raleway Light"/>
              <a:sym typeface="Raleway Light"/>
            </a:endParaRPr>
          </a:p>
        </p:txBody>
      </p:sp>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1928" y="3597872"/>
            <a:ext cx="630754" cy="630754"/>
          </a:xfrm>
          <a:prstGeom prst="rect">
            <a:avLst/>
          </a:prstGeom>
        </p:spPr>
      </p:pic>
      <p:sp>
        <p:nvSpPr>
          <p:cNvPr id="40" name="Google Shape;187;p23"/>
          <p:cNvSpPr txBox="1"/>
          <p:nvPr/>
        </p:nvSpPr>
        <p:spPr>
          <a:xfrm>
            <a:off x="4936939" y="3440899"/>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rgbClr val="FFFFFF"/>
                </a:solidFill>
                <a:latin typeface="Raleway Light"/>
                <a:ea typeface="Raleway Light"/>
                <a:cs typeface="Raleway Light"/>
                <a:sym typeface="Raleway Light"/>
              </a:rPr>
              <a:t>GEO LOCATION</a:t>
            </a:r>
            <a:endParaRPr sz="1000" b="1" u="sng" dirty="0">
              <a:solidFill>
                <a:srgbClr val="FFFFFF"/>
              </a:solidFill>
              <a:latin typeface="Raleway Light"/>
              <a:ea typeface="Raleway Light"/>
              <a:cs typeface="Raleway Light"/>
              <a:sym typeface="Raleway Light"/>
            </a:endParaRPr>
          </a:p>
        </p:txBody>
      </p:sp>
      <p:sp>
        <p:nvSpPr>
          <p:cNvPr id="41" name="Google Shape;187;p23"/>
          <p:cNvSpPr txBox="1"/>
          <p:nvPr/>
        </p:nvSpPr>
        <p:spPr>
          <a:xfrm>
            <a:off x="3516420" y="3878602"/>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chemeClr val="tx2">
                    <a:lumMod val="50000"/>
                  </a:schemeClr>
                </a:solidFill>
                <a:latin typeface="Raleway Light"/>
                <a:ea typeface="Raleway Light"/>
                <a:cs typeface="Raleway Light"/>
                <a:sym typeface="Raleway Light"/>
              </a:rPr>
              <a:t>AGE</a:t>
            </a:r>
            <a:endParaRPr sz="1000" b="1" u="sng" dirty="0">
              <a:solidFill>
                <a:schemeClr val="tx2">
                  <a:lumMod val="50000"/>
                </a:schemeClr>
              </a:solidFill>
              <a:latin typeface="Raleway Light"/>
              <a:ea typeface="Raleway Light"/>
              <a:cs typeface="Raleway Light"/>
              <a:sym typeface="Raleway Light"/>
            </a:endParaRPr>
          </a:p>
        </p:txBody>
      </p:sp>
      <p:sp>
        <p:nvSpPr>
          <p:cNvPr id="42" name="Google Shape;187;p23"/>
          <p:cNvSpPr txBox="1"/>
          <p:nvPr/>
        </p:nvSpPr>
        <p:spPr>
          <a:xfrm>
            <a:off x="3723265" y="1853832"/>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rgbClr val="FFFFFF"/>
                </a:solidFill>
                <a:latin typeface="Raleway Light"/>
                <a:ea typeface="Raleway Light"/>
                <a:cs typeface="Raleway Light"/>
                <a:sym typeface="Raleway Light"/>
              </a:rPr>
              <a:t>INCOME</a:t>
            </a:r>
            <a:endParaRPr sz="1000" b="1" u="sng" dirty="0">
              <a:solidFill>
                <a:srgbClr val="FFFFFF"/>
              </a:solidFill>
              <a:latin typeface="Raleway Light"/>
              <a:ea typeface="Raleway Light"/>
              <a:cs typeface="Raleway Light"/>
              <a:sym typeface="Raleway Light"/>
            </a:endParaRPr>
          </a:p>
        </p:txBody>
      </p:sp>
      <p:sp>
        <p:nvSpPr>
          <p:cNvPr id="43" name="Google Shape;187;p23"/>
          <p:cNvSpPr txBox="1"/>
          <p:nvPr/>
        </p:nvSpPr>
        <p:spPr>
          <a:xfrm>
            <a:off x="6591074" y="2825577"/>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rgbClr val="FFFFFF"/>
                </a:solidFill>
                <a:latin typeface="Raleway Light"/>
                <a:ea typeface="Raleway Light"/>
                <a:cs typeface="Raleway Light"/>
                <a:sym typeface="Raleway Light"/>
              </a:rPr>
              <a:t>HOME/CAR OWNERS</a:t>
            </a:r>
            <a:endParaRPr sz="1000" b="1" u="sng" dirty="0">
              <a:solidFill>
                <a:srgbClr val="FFFFFF"/>
              </a:solidFill>
              <a:latin typeface="Raleway Light"/>
              <a:ea typeface="Raleway Light"/>
              <a:cs typeface="Raleway Light"/>
              <a:sym typeface="Raleway Light"/>
            </a:endParaRPr>
          </a:p>
        </p:txBody>
      </p:sp>
      <p:sp>
        <p:nvSpPr>
          <p:cNvPr id="44" name="Google Shape;187;p23"/>
          <p:cNvSpPr txBox="1"/>
          <p:nvPr/>
        </p:nvSpPr>
        <p:spPr>
          <a:xfrm>
            <a:off x="6202574" y="1006645"/>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chemeClr val="tx2">
                    <a:lumMod val="50000"/>
                  </a:schemeClr>
                </a:solidFill>
                <a:latin typeface="Raleway Light"/>
                <a:ea typeface="Raleway Light"/>
                <a:cs typeface="Raleway Light"/>
                <a:sym typeface="Raleway Light"/>
              </a:rPr>
              <a:t>ETHNICITY</a:t>
            </a:r>
            <a:endParaRPr sz="1000" b="1" u="sng" dirty="0">
              <a:solidFill>
                <a:schemeClr val="tx2">
                  <a:lumMod val="50000"/>
                </a:schemeClr>
              </a:solidFill>
              <a:latin typeface="Raleway Light"/>
              <a:ea typeface="Raleway Light"/>
              <a:cs typeface="Raleway Light"/>
              <a:sym typeface="Raleway Light"/>
            </a:endParaRPr>
          </a:p>
        </p:txBody>
      </p:sp>
      <p:sp>
        <p:nvSpPr>
          <p:cNvPr id="45" name="Google Shape;187;p23"/>
          <p:cNvSpPr txBox="1"/>
          <p:nvPr/>
        </p:nvSpPr>
        <p:spPr>
          <a:xfrm>
            <a:off x="5248959" y="1845967"/>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rgbClr val="FFFFFF"/>
                </a:solidFill>
                <a:latin typeface="Raleway Light"/>
                <a:ea typeface="Raleway Light"/>
                <a:cs typeface="Raleway Light"/>
                <a:sym typeface="Raleway Light"/>
              </a:rPr>
              <a:t>MARTIAL STATUS</a:t>
            </a:r>
            <a:endParaRPr sz="1000" b="1" u="sng" dirty="0">
              <a:solidFill>
                <a:srgbClr val="FFFFFF"/>
              </a:solidFill>
              <a:latin typeface="Raleway Light"/>
              <a:ea typeface="Raleway Light"/>
              <a:cs typeface="Raleway Light"/>
              <a:sym typeface="Raleway Light"/>
            </a:endParaRPr>
          </a:p>
        </p:txBody>
      </p:sp>
      <p:sp>
        <p:nvSpPr>
          <p:cNvPr id="46" name="Google Shape;187;p23"/>
          <p:cNvSpPr txBox="1"/>
          <p:nvPr/>
        </p:nvSpPr>
        <p:spPr>
          <a:xfrm>
            <a:off x="7381124" y="1424845"/>
            <a:ext cx="967800" cy="9447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000" b="1" u="sng" dirty="0">
                <a:solidFill>
                  <a:srgbClr val="FFFFFF"/>
                </a:solidFill>
                <a:latin typeface="Raleway Light"/>
                <a:ea typeface="Raleway Light"/>
                <a:cs typeface="Raleway Light"/>
                <a:sym typeface="Raleway Light"/>
              </a:rPr>
              <a:t>RELIGION</a:t>
            </a:r>
            <a:endParaRPr sz="1000" b="1" u="sng" dirty="0">
              <a:solidFill>
                <a:srgbClr val="FFFFFF"/>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2454</TotalTime>
  <Words>403</Words>
  <Application>Microsoft Office PowerPoint</Application>
  <PresentationFormat>On-screen Show (16:9)</PresentationFormat>
  <Paragraphs>101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Courier New</vt:lpstr>
      <vt:lpstr>Raleway ExtraBold</vt:lpstr>
      <vt:lpstr>Raleway Light</vt:lpstr>
      <vt:lpstr>Olivia template</vt:lpstr>
      <vt:lpstr>Email Broadcast</vt:lpstr>
      <vt:lpstr>DataSlices</vt:lpstr>
      <vt:lpstr>Bulk Email Marketing Campaigns</vt:lpstr>
      <vt:lpstr>Bulk Email Marketing</vt:lpstr>
      <vt:lpstr>Bulk Email Marketing</vt:lpstr>
      <vt:lpstr>Bulk Email Marketing</vt:lpstr>
      <vt:lpstr>PowerPoint Presentation</vt:lpstr>
      <vt:lpstr>Profiled Email Marketing</vt:lpstr>
      <vt:lpstr>Business to Consumer (B2C) database filtration</vt:lpstr>
      <vt:lpstr>Business to Business (B2B) database filtration</vt:lpstr>
      <vt:lpstr>Report Deliverables</vt:lpstr>
      <vt:lpstr>PowerPoint Presentation</vt:lpstr>
      <vt:lpstr>PowerPoint Presentation</vt:lpstr>
      <vt:lpstr>Email Specs &amp; Requirement</vt:lpstr>
      <vt:lpstr>PowerPoint Presentation</vt:lpstr>
      <vt:lpstr>PowerPoint Presentation</vt:lpstr>
      <vt:lpstr>Agency Partners</vt:lpstr>
      <vt:lpstr>Our Clients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 Broadcast</dc:title>
  <dc:creator>dataslices</dc:creator>
  <cp:lastModifiedBy>Kawsar Alam</cp:lastModifiedBy>
  <cp:revision>42</cp:revision>
  <dcterms:modified xsi:type="dcterms:W3CDTF">2018-08-27T08:30:46Z</dcterms:modified>
</cp:coreProperties>
</file>